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9" r:id="rId1"/>
  </p:sldMasterIdLst>
  <p:sldIdLst>
    <p:sldId id="256" r:id="rId2"/>
    <p:sldId id="270" r:id="rId3"/>
    <p:sldId id="265" r:id="rId4"/>
    <p:sldId id="257" r:id="rId5"/>
    <p:sldId id="277" r:id="rId6"/>
    <p:sldId id="284" r:id="rId7"/>
    <p:sldId id="271" r:id="rId8"/>
    <p:sldId id="259" r:id="rId9"/>
    <p:sldId id="273" r:id="rId10"/>
    <p:sldId id="285" r:id="rId11"/>
    <p:sldId id="288" r:id="rId12"/>
    <p:sldId id="289" r:id="rId13"/>
    <p:sldId id="290" r:id="rId14"/>
    <p:sldId id="272" r:id="rId15"/>
    <p:sldId id="261" r:id="rId16"/>
    <p:sldId id="292" r:id="rId17"/>
    <p:sldId id="291" r:id="rId18"/>
    <p:sldId id="279" r:id="rId19"/>
    <p:sldId id="283" r:id="rId20"/>
    <p:sldId id="263" r:id="rId21"/>
    <p:sldId id="274" r:id="rId22"/>
    <p:sldId id="26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2" autoAdjust="0"/>
    <p:restoredTop sz="94608" autoAdjust="0"/>
  </p:normalViewPr>
  <p:slideViewPr>
    <p:cSldViewPr snapToGrid="0" snapToObjects="1">
      <p:cViewPr varScale="1">
        <p:scale>
          <a:sx n="82" d="100"/>
          <a:sy n="82" d="100"/>
        </p:scale>
        <p:origin x="-1474" y="-91"/>
      </p:cViewPr>
      <p:guideLst>
        <p:guide orient="horz" pos="2160"/>
        <p:guide pos="2880"/>
      </p:guideLst>
    </p:cSldViewPr>
  </p:slideViewPr>
  <p:outlineViewPr>
    <p:cViewPr>
      <p:scale>
        <a:sx n="33" d="100"/>
        <a:sy n="33" d="100"/>
      </p:scale>
      <p:origin x="53" y="16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pPr/>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2793171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pPr/>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1183540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pPr/>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78996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pPr/>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3708335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pPr/>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3985056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pPr/>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334947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pPr/>
              <a:t>2/9/2026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1400306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pPr/>
              <a:t>2/9/2026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3797016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pPr/>
              <a:t>2/9/2026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3075597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pPr/>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83975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pPr/>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988098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9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BCAD085-E8A6-8845-BD4E-CB4CCA059FC4}" type="datetimeFigureOut">
              <a:rPr lang="en-US" smtClean="0"/>
              <a:pPr/>
              <a:t>2/9/2026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1FF6DA9-008F-8B48-92A6-B652298478BF}" type="slidenum">
              <a:rPr lang="en-US" smtClean="0"/>
              <a:pPr/>
              <a:t>‹#›</a:t>
            </a:fld>
            <a:endParaRPr lang="en-US"/>
          </a:p>
        </p:txBody>
      </p:sp>
    </p:spTree>
    <p:extLst>
      <p:ext uri="{BB962C8B-B14F-4D97-AF65-F5344CB8AC3E}">
        <p14:creationId xmlns="" xmlns:p14="http://schemas.microsoft.com/office/powerpoint/2010/main" val="2148022661"/>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analyticsvidhya.com/blog/2021/10/a-comprehensive-guide-on-deep-learning-optimizers/%20ttps:/www.analyticsvidhya.com/blog/2019/08/11-important-model-evaluation-error-metrics/" TargetMode="External"/><Relationship Id="rId3" Type="http://schemas.openxmlformats.org/officeDocument/2006/relationships/hyperlink" Target="https://www.analyticsvidhya.com/blog/2020/02/cnn-vs-rnn-vs-mlp-analyzing-3-types-of-neural-networks-in-deep-learning/" TargetMode="External"/><Relationship Id="rId7" Type="http://schemas.openxmlformats.org/officeDocument/2006/relationships/hyperlink" Target="https://www.analyticsvidhya.com/blog/2021/07/prevent-overfitting-using-regularization-techniques/"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https://www.analyticsvidhya.com/blog/2021/05/convolutional-neural-networks-cnn/%20s:/www.javatpoint.com/k-nearest-neighbor-algorithm-for-machine-learning" TargetMode="External"/><Relationship Id="rId5" Type="http://schemas.openxmlformats.org/officeDocument/2006/relationships/hyperlink" Target="https://towardsdatascience.com/a-demonstration-of-transfer-learning-of-vgg-convolutional-neural-network-pre-trained-model-with-c9f5b8b1ab0a" TargetMode="External"/><Relationship Id="rId4" Type="http://schemas.openxmlformats.org/officeDocument/2006/relationships/hyperlink" Target="about:blank" TargetMode="External"/><Relationship Id="rId9" Type="http://schemas.openxmlformats.org/officeDocument/2006/relationships/hyperlink" Target="https://www.youtube.com/watch?v=lj4I_CvBnt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0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51314"/>
            <a:ext cx="9144000" cy="1073020"/>
          </a:xfrm>
        </p:spPr>
        <p:txBody>
          <a:bodyPr>
            <a:normAutofit fontScale="90000"/>
          </a:bodyPr>
          <a:lstStyle/>
          <a:p>
            <a:r>
              <a:rPr dirty="0"/>
              <a:t> </a:t>
            </a:r>
            <a:r>
              <a:rPr lang="en-US" sz="4060" dirty="0"/>
              <a:t>BACHELOR OF TECHNOLOGY</a:t>
            </a:r>
            <a:br>
              <a:rPr lang="en-US" sz="4060" dirty="0"/>
            </a:br>
            <a:r>
              <a:rPr lang="en-US" sz="4060" dirty="0"/>
              <a:t>IN</a:t>
            </a:r>
            <a:br>
              <a:rPr lang="en-US" sz="4060" dirty="0"/>
            </a:br>
            <a:r>
              <a:rPr lang="en-US" sz="4060" dirty="0"/>
              <a:t>COMPUTER SCIENCE AND ENGINEERING</a:t>
            </a:r>
            <a:endParaRPr dirty="0"/>
          </a:p>
        </p:txBody>
      </p:sp>
      <p:sp>
        <p:nvSpPr>
          <p:cNvPr id="3" name="Subtitle 2"/>
          <p:cNvSpPr>
            <a:spLocks noGrp="1"/>
          </p:cNvSpPr>
          <p:nvPr>
            <p:ph type="subTitle" idx="1"/>
          </p:nvPr>
        </p:nvSpPr>
        <p:spPr>
          <a:xfrm>
            <a:off x="1520890" y="3778898"/>
            <a:ext cx="6802018" cy="2285999"/>
          </a:xfrm>
        </p:spPr>
        <p:txBody>
          <a:bodyPr>
            <a:noAutofit/>
          </a:bodyPr>
          <a:lstStyle/>
          <a:p>
            <a:r>
              <a:rPr lang="en-US" sz="1600" dirty="0"/>
              <a:t>Submitted </a:t>
            </a:r>
            <a:r>
              <a:rPr lang="en-US" sz="1600" dirty="0" smtClean="0"/>
              <a:t>by :</a:t>
            </a:r>
            <a:endParaRPr lang="en-US" sz="1600" dirty="0"/>
          </a:p>
          <a:p>
            <a:r>
              <a:rPr lang="en-US" sz="1600" dirty="0" smtClean="0"/>
              <a:t>Team ID : LTVIP2026TMIDS87105</a:t>
            </a:r>
            <a:br>
              <a:rPr lang="en-US" sz="1600" dirty="0" smtClean="0"/>
            </a:br>
            <a:r>
              <a:rPr lang="en-US" sz="1600" dirty="0" smtClean="0"/>
              <a:t/>
            </a:r>
            <a:br>
              <a:rPr lang="en-US" sz="1600" dirty="0" smtClean="0"/>
            </a:br>
            <a:r>
              <a:rPr lang="en-US" sz="1600" dirty="0" smtClean="0"/>
              <a:t>Team Size : 4</a:t>
            </a:r>
            <a:br>
              <a:rPr lang="en-US" sz="1600" dirty="0" smtClean="0"/>
            </a:br>
            <a:r>
              <a:rPr lang="en-US" sz="1600" dirty="0" smtClean="0"/>
              <a:t/>
            </a:r>
            <a:br>
              <a:rPr lang="en-US" sz="1600" dirty="0" smtClean="0"/>
            </a:br>
            <a:r>
              <a:rPr lang="en-US" sz="1600" dirty="0" smtClean="0"/>
              <a:t>Team Leader : </a:t>
            </a:r>
            <a:r>
              <a:rPr lang="en-US" sz="1600" dirty="0" err="1" smtClean="0"/>
              <a:t>Kagitala</a:t>
            </a:r>
            <a:r>
              <a:rPr lang="en-US" sz="1600" dirty="0" smtClean="0"/>
              <a:t> </a:t>
            </a:r>
            <a:r>
              <a:rPr lang="en-US" sz="1600" dirty="0" err="1" smtClean="0"/>
              <a:t>Saikumar</a:t>
            </a:r>
            <a:r>
              <a:rPr lang="en-US" sz="1600" dirty="0" smtClean="0"/>
              <a:t/>
            </a:r>
            <a:br>
              <a:rPr lang="en-US" sz="1600" dirty="0" smtClean="0"/>
            </a:br>
            <a:r>
              <a:rPr lang="en-US" sz="1600" dirty="0" smtClean="0"/>
              <a:t/>
            </a:r>
            <a:br>
              <a:rPr lang="en-US" sz="1600" dirty="0" smtClean="0"/>
            </a:br>
            <a:r>
              <a:rPr lang="en-US" sz="1600" dirty="0" smtClean="0"/>
              <a:t>Team member : </a:t>
            </a:r>
            <a:r>
              <a:rPr lang="en-US" sz="1600" dirty="0" err="1" smtClean="0"/>
              <a:t>Doddaka</a:t>
            </a:r>
            <a:r>
              <a:rPr lang="en-US" sz="1600" dirty="0" smtClean="0"/>
              <a:t> </a:t>
            </a:r>
            <a:r>
              <a:rPr lang="en-US" sz="1600" dirty="0" err="1" smtClean="0"/>
              <a:t>Venkata</a:t>
            </a:r>
            <a:r>
              <a:rPr lang="en-US" sz="1600" dirty="0" smtClean="0"/>
              <a:t> </a:t>
            </a:r>
            <a:r>
              <a:rPr lang="en-US" sz="1600" dirty="0" err="1" smtClean="0"/>
              <a:t>Chandu</a:t>
            </a:r>
            <a:r>
              <a:rPr lang="en-US" sz="1600" dirty="0" smtClean="0"/>
              <a:t/>
            </a:r>
            <a:br>
              <a:rPr lang="en-US" sz="1600" dirty="0" smtClean="0"/>
            </a:br>
            <a:r>
              <a:rPr lang="en-US" sz="1600" dirty="0" smtClean="0"/>
              <a:t/>
            </a:r>
            <a:br>
              <a:rPr lang="en-US" sz="1600" dirty="0" smtClean="0"/>
            </a:br>
            <a:r>
              <a:rPr lang="en-US" sz="1600" dirty="0" smtClean="0"/>
              <a:t>Team member : Ravi </a:t>
            </a:r>
            <a:r>
              <a:rPr lang="en-US" sz="1600" dirty="0" err="1" smtClean="0"/>
              <a:t>Lakshmi</a:t>
            </a:r>
            <a:r>
              <a:rPr lang="en-US" sz="1600" dirty="0" smtClean="0"/>
              <a:t> </a:t>
            </a:r>
            <a:r>
              <a:rPr lang="en-US" sz="1600" dirty="0" err="1" smtClean="0"/>
              <a:t>Sai</a:t>
            </a:r>
            <a:r>
              <a:rPr lang="en-US" sz="1600" dirty="0" smtClean="0"/>
              <a:t> </a:t>
            </a:r>
            <a:r>
              <a:rPr lang="en-US" sz="1600" dirty="0" err="1" smtClean="0"/>
              <a:t>Varun</a:t>
            </a:r>
            <a:r>
              <a:rPr lang="en-US" sz="1600" dirty="0" smtClean="0"/>
              <a:t/>
            </a:r>
            <a:br>
              <a:rPr lang="en-US" sz="1600" dirty="0" smtClean="0"/>
            </a:br>
            <a:r>
              <a:rPr lang="en-US" sz="1600" dirty="0" smtClean="0"/>
              <a:t/>
            </a:r>
            <a:br>
              <a:rPr lang="en-US" sz="1600" dirty="0" smtClean="0"/>
            </a:br>
            <a:r>
              <a:rPr lang="en-US" sz="1600" dirty="0" smtClean="0"/>
              <a:t>Team member : </a:t>
            </a:r>
            <a:r>
              <a:rPr lang="en-US" sz="1600" dirty="0" err="1" smtClean="0"/>
              <a:t>Kambala</a:t>
            </a:r>
            <a:r>
              <a:rPr lang="en-US" sz="1600" dirty="0" smtClean="0"/>
              <a:t> </a:t>
            </a:r>
            <a:r>
              <a:rPr lang="en-US" sz="1600" dirty="0" err="1" smtClean="0"/>
              <a:t>Venkata</a:t>
            </a:r>
            <a:r>
              <a:rPr lang="en-US" sz="1600" dirty="0" smtClean="0"/>
              <a:t> </a:t>
            </a:r>
            <a:r>
              <a:rPr lang="en-US" sz="1600" dirty="0" err="1" smtClean="0"/>
              <a:t>Sai</a:t>
            </a:r>
            <a:r>
              <a:rPr lang="en-US" sz="1600" dirty="0" smtClean="0"/>
              <a:t> </a:t>
            </a:r>
            <a:r>
              <a:rPr lang="en-US" sz="1600" dirty="0" err="1" smtClean="0"/>
              <a:t>Prem</a:t>
            </a:r>
            <a:r>
              <a:rPr lang="en-US" sz="1600" dirty="0" smtClean="0"/>
              <a:t> </a:t>
            </a:r>
            <a:r>
              <a:rPr lang="en-US" sz="1600" dirty="0" err="1" smtClean="0"/>
              <a:t>Chand</a:t>
            </a:r>
            <a:endParaRPr sz="1600" dirty="0"/>
          </a:p>
        </p:txBody>
      </p:sp>
      <p:pic>
        <p:nvPicPr>
          <p:cNvPr id="4" name="Picture 3">
            <a:extLst>
              <a:ext uri="{FF2B5EF4-FFF2-40B4-BE49-F238E27FC236}">
                <a16:creationId xmlns="" xmlns:a16="http://schemas.microsoft.com/office/drawing/2014/main" id="{5DA74625-83C0-9DBF-EB88-D379239449F9}"/>
              </a:ext>
            </a:extLst>
          </p:cNvPr>
          <p:cNvPicPr>
            <a:picLocks noChangeAspect="1"/>
          </p:cNvPicPr>
          <p:nvPr/>
        </p:nvPicPr>
        <p:blipFill>
          <a:blip r:embed="rId3"/>
          <a:stretch>
            <a:fillRect/>
          </a:stretch>
        </p:blipFill>
        <p:spPr>
          <a:xfrm>
            <a:off x="-1" y="0"/>
            <a:ext cx="9144001" cy="1679510"/>
          </a:xfrm>
          <a:prstGeom prst="rect">
            <a:avLst/>
          </a:prstGeom>
          <a:noFill/>
          <a:effectLst>
            <a:outerShdw blurRad="50800" dist="50800" sx="1000" sy="1000" algn="ctr" rotWithShape="0">
              <a:srgbClr val="000000"/>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58000" b="-5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unnamed (2).png"/>
          <p:cNvPicPr>
            <a:picLocks noGrp="1" noChangeAspect="1"/>
          </p:cNvPicPr>
          <p:nvPr>
            <p:ph idx="1"/>
          </p:nvPr>
        </p:nvPicPr>
        <p:blipFill>
          <a:blip r:embed="rId3"/>
          <a:stretch>
            <a:fillRect/>
          </a:stretch>
        </p:blipFill>
        <p:spPr>
          <a:xfrm>
            <a:off x="533012" y="463251"/>
            <a:ext cx="7886700" cy="1785426"/>
          </a:xfrm>
        </p:spPr>
      </p:pic>
      <p:pic>
        <p:nvPicPr>
          <p:cNvPr id="5" name="Picture 4" descr="unnamed (3).png"/>
          <p:cNvPicPr>
            <a:picLocks noChangeAspect="1"/>
          </p:cNvPicPr>
          <p:nvPr/>
        </p:nvPicPr>
        <p:blipFill>
          <a:blip r:embed="rId4"/>
          <a:stretch>
            <a:fillRect/>
          </a:stretch>
        </p:blipFill>
        <p:spPr>
          <a:xfrm>
            <a:off x="506185" y="3006908"/>
            <a:ext cx="7791062" cy="2927762"/>
          </a:xfrm>
          <a:prstGeom prst="rect">
            <a:avLst/>
          </a:prstGeom>
        </p:spPr>
      </p:pic>
      <p:sp>
        <p:nvSpPr>
          <p:cNvPr id="7" name="TextBox 6"/>
          <p:cNvSpPr txBox="1"/>
          <p:nvPr/>
        </p:nvSpPr>
        <p:spPr>
          <a:xfrm>
            <a:off x="506185" y="2248677"/>
            <a:ext cx="8009165" cy="646331"/>
          </a:xfrm>
          <a:prstGeom prst="rect">
            <a:avLst/>
          </a:prstGeom>
          <a:noFill/>
        </p:spPr>
        <p:txBody>
          <a:bodyPr wrap="square" rtlCol="0">
            <a:spAutoFit/>
          </a:bodyPr>
          <a:lstStyle/>
          <a:p>
            <a:pPr>
              <a:buFont typeface="Wingdings" pitchFamily="2" charset="2"/>
              <a:buChar char="Ø"/>
            </a:pPr>
            <a:r>
              <a:rPr lang="en-US" dirty="0" smtClean="0"/>
              <a:t>By clicking on choose file it will ask us to upload the image , then by clicking on the predict button , it will take us to the result.html</a:t>
            </a:r>
            <a:endParaRPr lang="en-US" dirty="0"/>
          </a:p>
        </p:txBody>
      </p:sp>
      <p:sp>
        <p:nvSpPr>
          <p:cNvPr id="8" name="TextBox 7"/>
          <p:cNvSpPr txBox="1"/>
          <p:nvPr/>
        </p:nvSpPr>
        <p:spPr>
          <a:xfrm>
            <a:off x="533012" y="5934670"/>
            <a:ext cx="7791062" cy="923330"/>
          </a:xfrm>
          <a:prstGeom prst="rect">
            <a:avLst/>
          </a:prstGeom>
          <a:noFill/>
        </p:spPr>
        <p:txBody>
          <a:bodyPr wrap="square" rtlCol="0">
            <a:spAutoFit/>
          </a:bodyPr>
          <a:lstStyle/>
          <a:p>
            <a:pPr>
              <a:buFont typeface="Wingdings" pitchFamily="2" charset="2"/>
              <a:buChar char="Ø"/>
            </a:pPr>
            <a:r>
              <a:rPr lang="en-US" b="1" dirty="0" err="1" smtClean="0"/>
              <a:t>Neutrophils</a:t>
            </a:r>
            <a:r>
              <a:rPr lang="en-US" b="1" dirty="0" smtClean="0"/>
              <a:t> are white blood cells that form the first line of defense against infections by destroying bacteria and foreign particles.</a:t>
            </a:r>
            <a:endParaRPr lang="en-US" dirty="0" smtClean="0"/>
          </a:p>
          <a:p>
            <a:endParaRPr lang="en-US" dirty="0"/>
          </a:p>
        </p:txBody>
      </p:sp>
      <p:sp>
        <p:nvSpPr>
          <p:cNvPr id="9" name="TextBox 8"/>
          <p:cNvSpPr txBox="1"/>
          <p:nvPr/>
        </p:nvSpPr>
        <p:spPr>
          <a:xfrm>
            <a:off x="1950098" y="0"/>
            <a:ext cx="4618653" cy="400110"/>
          </a:xfrm>
          <a:prstGeom prst="rect">
            <a:avLst/>
          </a:prstGeom>
          <a:noFill/>
        </p:spPr>
        <p:txBody>
          <a:bodyPr wrap="square" rtlCol="0">
            <a:spAutoFit/>
          </a:bodyPr>
          <a:lstStyle/>
          <a:p>
            <a:r>
              <a:rPr lang="en-US" sz="2000" dirty="0" smtClean="0"/>
              <a:t>                 Test </a:t>
            </a:r>
            <a:r>
              <a:rPr lang="en-US" sz="2000" dirty="0" smtClean="0"/>
              <a:t>For Class-1 : </a:t>
            </a:r>
            <a:r>
              <a:rPr lang="en-US" sz="2000" dirty="0" err="1" smtClean="0"/>
              <a:t>Neutrophil</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58000" b="-5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unnamed (2).png"/>
          <p:cNvPicPr>
            <a:picLocks noGrp="1" noChangeAspect="1"/>
          </p:cNvPicPr>
          <p:nvPr>
            <p:ph idx="1"/>
          </p:nvPr>
        </p:nvPicPr>
        <p:blipFill>
          <a:blip r:embed="rId3"/>
          <a:stretch>
            <a:fillRect/>
          </a:stretch>
        </p:blipFill>
        <p:spPr>
          <a:xfrm>
            <a:off x="533012" y="463251"/>
            <a:ext cx="7886700" cy="1785426"/>
          </a:xfrm>
        </p:spPr>
      </p:pic>
      <p:pic>
        <p:nvPicPr>
          <p:cNvPr id="5" name="Picture 4" descr="unnamed (3).png"/>
          <p:cNvPicPr>
            <a:picLocks noChangeAspect="1"/>
          </p:cNvPicPr>
          <p:nvPr/>
        </p:nvPicPr>
        <p:blipFill>
          <a:blip r:embed="rId4"/>
          <a:stretch>
            <a:fillRect/>
          </a:stretch>
        </p:blipFill>
        <p:spPr>
          <a:xfrm>
            <a:off x="628650" y="3006908"/>
            <a:ext cx="7695424" cy="2927762"/>
          </a:xfrm>
          <a:prstGeom prst="rect">
            <a:avLst/>
          </a:prstGeom>
        </p:spPr>
      </p:pic>
      <p:sp>
        <p:nvSpPr>
          <p:cNvPr id="7" name="TextBox 6"/>
          <p:cNvSpPr txBox="1"/>
          <p:nvPr/>
        </p:nvSpPr>
        <p:spPr>
          <a:xfrm>
            <a:off x="506185" y="2248677"/>
            <a:ext cx="8009165" cy="646331"/>
          </a:xfrm>
          <a:prstGeom prst="rect">
            <a:avLst/>
          </a:prstGeom>
          <a:noFill/>
        </p:spPr>
        <p:txBody>
          <a:bodyPr wrap="square" rtlCol="0">
            <a:spAutoFit/>
          </a:bodyPr>
          <a:lstStyle/>
          <a:p>
            <a:pPr>
              <a:buFont typeface="Wingdings" pitchFamily="2" charset="2"/>
              <a:buChar char="Ø"/>
            </a:pPr>
            <a:r>
              <a:rPr lang="en-US" dirty="0" smtClean="0"/>
              <a:t>By clicking on choose file it will ask us to upload the image , then by clicking on the predict button , it will take us to the result.html</a:t>
            </a:r>
            <a:endParaRPr lang="en-US" dirty="0"/>
          </a:p>
        </p:txBody>
      </p:sp>
      <p:sp>
        <p:nvSpPr>
          <p:cNvPr id="8" name="TextBox 7"/>
          <p:cNvSpPr txBox="1"/>
          <p:nvPr/>
        </p:nvSpPr>
        <p:spPr>
          <a:xfrm>
            <a:off x="628650" y="5934670"/>
            <a:ext cx="7791062" cy="646331"/>
          </a:xfrm>
          <a:prstGeom prst="rect">
            <a:avLst/>
          </a:prstGeom>
          <a:noFill/>
        </p:spPr>
        <p:txBody>
          <a:bodyPr wrap="square" rtlCol="0">
            <a:spAutoFit/>
          </a:bodyPr>
          <a:lstStyle/>
          <a:p>
            <a:pPr>
              <a:buFont typeface="Wingdings" pitchFamily="2" charset="2"/>
              <a:buChar char="Ø"/>
            </a:pPr>
            <a:r>
              <a:rPr lang="en-US" b="1" dirty="0" err="1" smtClean="0"/>
              <a:t>Monocytes</a:t>
            </a:r>
            <a:r>
              <a:rPr lang="en-US" b="1" dirty="0" smtClean="0"/>
              <a:t> are white blood cells that help fight infections by ingesting pathogens and developing into macrophages or </a:t>
            </a:r>
            <a:r>
              <a:rPr lang="en-US" b="1" dirty="0" err="1" smtClean="0"/>
              <a:t>dendritic</a:t>
            </a:r>
            <a:r>
              <a:rPr lang="en-US" b="1" dirty="0" smtClean="0"/>
              <a:t> cells in tissues.</a:t>
            </a:r>
            <a:endParaRPr lang="en-US" dirty="0"/>
          </a:p>
        </p:txBody>
      </p:sp>
      <p:sp>
        <p:nvSpPr>
          <p:cNvPr id="9" name="TextBox 8"/>
          <p:cNvSpPr txBox="1"/>
          <p:nvPr/>
        </p:nvSpPr>
        <p:spPr>
          <a:xfrm>
            <a:off x="1950098" y="0"/>
            <a:ext cx="4618653" cy="400110"/>
          </a:xfrm>
          <a:prstGeom prst="rect">
            <a:avLst/>
          </a:prstGeom>
          <a:noFill/>
        </p:spPr>
        <p:txBody>
          <a:bodyPr wrap="square" rtlCol="0">
            <a:spAutoFit/>
          </a:bodyPr>
          <a:lstStyle/>
          <a:p>
            <a:pPr algn="ctr"/>
            <a:r>
              <a:rPr lang="en-US" sz="2000" dirty="0" smtClean="0"/>
              <a:t>Test For Class-2 : </a:t>
            </a:r>
            <a:r>
              <a:rPr lang="en-US" sz="2000" dirty="0" err="1" smtClean="0"/>
              <a:t>Monocyte</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58000" b="-5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unnamed (2).png"/>
          <p:cNvPicPr>
            <a:picLocks noGrp="1" noChangeAspect="1"/>
          </p:cNvPicPr>
          <p:nvPr>
            <p:ph idx="1"/>
          </p:nvPr>
        </p:nvPicPr>
        <p:blipFill>
          <a:blip r:embed="rId3"/>
          <a:stretch>
            <a:fillRect/>
          </a:stretch>
        </p:blipFill>
        <p:spPr>
          <a:xfrm>
            <a:off x="533012" y="463251"/>
            <a:ext cx="7886700" cy="1785426"/>
          </a:xfrm>
        </p:spPr>
      </p:pic>
      <p:pic>
        <p:nvPicPr>
          <p:cNvPr id="5" name="Picture 4" descr="unnamed (3).png"/>
          <p:cNvPicPr>
            <a:picLocks noChangeAspect="1"/>
          </p:cNvPicPr>
          <p:nvPr/>
        </p:nvPicPr>
        <p:blipFill>
          <a:blip r:embed="rId4"/>
          <a:stretch>
            <a:fillRect/>
          </a:stretch>
        </p:blipFill>
        <p:spPr>
          <a:xfrm>
            <a:off x="628650" y="3006908"/>
            <a:ext cx="7791062" cy="2927762"/>
          </a:xfrm>
          <a:prstGeom prst="rect">
            <a:avLst/>
          </a:prstGeom>
        </p:spPr>
      </p:pic>
      <p:sp>
        <p:nvSpPr>
          <p:cNvPr id="7" name="TextBox 6"/>
          <p:cNvSpPr txBox="1"/>
          <p:nvPr/>
        </p:nvSpPr>
        <p:spPr>
          <a:xfrm>
            <a:off x="506185" y="2248677"/>
            <a:ext cx="8009165" cy="646331"/>
          </a:xfrm>
          <a:prstGeom prst="rect">
            <a:avLst/>
          </a:prstGeom>
          <a:noFill/>
        </p:spPr>
        <p:txBody>
          <a:bodyPr wrap="square" rtlCol="0">
            <a:spAutoFit/>
          </a:bodyPr>
          <a:lstStyle/>
          <a:p>
            <a:pPr>
              <a:buFont typeface="Wingdings" pitchFamily="2" charset="2"/>
              <a:buChar char="Ø"/>
            </a:pPr>
            <a:r>
              <a:rPr lang="en-US" dirty="0" smtClean="0"/>
              <a:t>By clicking on choose file it will ask us to upload the image , then by clicking on the predict button , it will take us to the result.html</a:t>
            </a:r>
            <a:endParaRPr lang="en-US" dirty="0"/>
          </a:p>
        </p:txBody>
      </p:sp>
      <p:sp>
        <p:nvSpPr>
          <p:cNvPr id="8" name="TextBox 7"/>
          <p:cNvSpPr txBox="1"/>
          <p:nvPr/>
        </p:nvSpPr>
        <p:spPr>
          <a:xfrm>
            <a:off x="533012" y="5934670"/>
            <a:ext cx="7791062" cy="646331"/>
          </a:xfrm>
          <a:prstGeom prst="rect">
            <a:avLst/>
          </a:prstGeom>
          <a:noFill/>
        </p:spPr>
        <p:txBody>
          <a:bodyPr wrap="square" rtlCol="0">
            <a:spAutoFit/>
          </a:bodyPr>
          <a:lstStyle/>
          <a:p>
            <a:pPr>
              <a:buFont typeface="Wingdings" pitchFamily="2" charset="2"/>
              <a:buChar char="Ø"/>
            </a:pPr>
            <a:r>
              <a:rPr lang="en-US" b="1" dirty="0" smtClean="0"/>
              <a:t>Lymphocytes are white blood cells responsible for adaptive immunity, producing antibodies and coordinating immune responses against infections.</a:t>
            </a:r>
            <a:endParaRPr lang="en-US" dirty="0"/>
          </a:p>
        </p:txBody>
      </p:sp>
      <p:sp>
        <p:nvSpPr>
          <p:cNvPr id="9" name="TextBox 8"/>
          <p:cNvSpPr txBox="1"/>
          <p:nvPr/>
        </p:nvSpPr>
        <p:spPr>
          <a:xfrm>
            <a:off x="1950098" y="0"/>
            <a:ext cx="4618653" cy="400110"/>
          </a:xfrm>
          <a:prstGeom prst="rect">
            <a:avLst/>
          </a:prstGeom>
          <a:noFill/>
        </p:spPr>
        <p:txBody>
          <a:bodyPr wrap="square" rtlCol="0">
            <a:spAutoFit/>
          </a:bodyPr>
          <a:lstStyle/>
          <a:p>
            <a:pPr algn="ctr"/>
            <a:r>
              <a:rPr lang="en-US" sz="2000" dirty="0" smtClean="0"/>
              <a:t>Test For Class-3 : Lymphocyte</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58000" b="-5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unnamed (2).png"/>
          <p:cNvPicPr>
            <a:picLocks noGrp="1" noChangeAspect="1"/>
          </p:cNvPicPr>
          <p:nvPr>
            <p:ph idx="1"/>
          </p:nvPr>
        </p:nvPicPr>
        <p:blipFill>
          <a:blip r:embed="rId3"/>
          <a:stretch>
            <a:fillRect/>
          </a:stretch>
        </p:blipFill>
        <p:spPr>
          <a:xfrm>
            <a:off x="533012" y="463251"/>
            <a:ext cx="7886700" cy="1785426"/>
          </a:xfrm>
        </p:spPr>
      </p:pic>
      <p:pic>
        <p:nvPicPr>
          <p:cNvPr id="5" name="Picture 4" descr="unnamed (3).png"/>
          <p:cNvPicPr>
            <a:picLocks noChangeAspect="1"/>
          </p:cNvPicPr>
          <p:nvPr/>
        </p:nvPicPr>
        <p:blipFill>
          <a:blip r:embed="rId4"/>
          <a:stretch>
            <a:fillRect/>
          </a:stretch>
        </p:blipFill>
        <p:spPr>
          <a:xfrm>
            <a:off x="628650" y="3006908"/>
            <a:ext cx="7791062" cy="2927762"/>
          </a:xfrm>
          <a:prstGeom prst="rect">
            <a:avLst/>
          </a:prstGeom>
        </p:spPr>
      </p:pic>
      <p:sp>
        <p:nvSpPr>
          <p:cNvPr id="7" name="TextBox 6"/>
          <p:cNvSpPr txBox="1"/>
          <p:nvPr/>
        </p:nvSpPr>
        <p:spPr>
          <a:xfrm>
            <a:off x="506185" y="2248677"/>
            <a:ext cx="8009165" cy="646331"/>
          </a:xfrm>
          <a:prstGeom prst="rect">
            <a:avLst/>
          </a:prstGeom>
          <a:noFill/>
        </p:spPr>
        <p:txBody>
          <a:bodyPr wrap="square" rtlCol="0">
            <a:spAutoFit/>
          </a:bodyPr>
          <a:lstStyle/>
          <a:p>
            <a:pPr>
              <a:buFont typeface="Wingdings" pitchFamily="2" charset="2"/>
              <a:buChar char="Ø"/>
            </a:pPr>
            <a:r>
              <a:rPr lang="en-US" dirty="0" smtClean="0"/>
              <a:t>By clicking on choose file it will ask us to upload the image , then by clicking on the predict button , it will take us to the result.html</a:t>
            </a:r>
            <a:endParaRPr lang="en-US" dirty="0"/>
          </a:p>
        </p:txBody>
      </p:sp>
      <p:sp>
        <p:nvSpPr>
          <p:cNvPr id="8" name="TextBox 7"/>
          <p:cNvSpPr txBox="1"/>
          <p:nvPr/>
        </p:nvSpPr>
        <p:spPr>
          <a:xfrm>
            <a:off x="533012" y="5934670"/>
            <a:ext cx="7791062" cy="646331"/>
          </a:xfrm>
          <a:prstGeom prst="rect">
            <a:avLst/>
          </a:prstGeom>
          <a:noFill/>
        </p:spPr>
        <p:txBody>
          <a:bodyPr wrap="square" rtlCol="0">
            <a:spAutoFit/>
          </a:bodyPr>
          <a:lstStyle/>
          <a:p>
            <a:pPr>
              <a:buFont typeface="Wingdings" pitchFamily="2" charset="2"/>
              <a:buChar char="Ø"/>
            </a:pPr>
            <a:r>
              <a:rPr lang="en-US" b="1" dirty="0" err="1" smtClean="0"/>
              <a:t>Eosinophils</a:t>
            </a:r>
            <a:r>
              <a:rPr lang="en-US" b="1" dirty="0" smtClean="0"/>
              <a:t> are white blood cells involved in combating parasitic infections and playing a role in allergic and inflammatory responses.</a:t>
            </a:r>
            <a:endParaRPr lang="en-US" dirty="0"/>
          </a:p>
        </p:txBody>
      </p:sp>
      <p:sp>
        <p:nvSpPr>
          <p:cNvPr id="9" name="TextBox 8"/>
          <p:cNvSpPr txBox="1"/>
          <p:nvPr/>
        </p:nvSpPr>
        <p:spPr>
          <a:xfrm>
            <a:off x="1950098" y="0"/>
            <a:ext cx="4618653" cy="400110"/>
          </a:xfrm>
          <a:prstGeom prst="rect">
            <a:avLst/>
          </a:prstGeom>
          <a:noFill/>
        </p:spPr>
        <p:txBody>
          <a:bodyPr wrap="square" rtlCol="0">
            <a:spAutoFit/>
          </a:bodyPr>
          <a:lstStyle/>
          <a:p>
            <a:pPr algn="ctr"/>
            <a:r>
              <a:rPr lang="en-US" sz="2000" dirty="0" smtClean="0"/>
              <a:t>Test For Class-4 : </a:t>
            </a:r>
            <a:r>
              <a:rPr lang="en-US" sz="2000" dirty="0" err="1" smtClean="0"/>
              <a:t>Eosinophil</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9000"/>
            <a:lum/>
          </a:blip>
          <a:srcRect/>
          <a:stretch>
            <a:fillRect l="-11000" r="-11000"/>
          </a:stretch>
        </a:blipFill>
        <a:effectLst/>
      </p:bgPr>
    </p:bg>
    <p:spTree>
      <p:nvGrpSpPr>
        <p:cNvPr id="1" name="">
          <a:extLst>
            <a:ext uri="{FF2B5EF4-FFF2-40B4-BE49-F238E27FC236}">
              <a16:creationId xmlns="" xmlns:a16="http://schemas.microsoft.com/office/drawing/2014/main" id="{548F8F39-7A94-C7CA-6504-81E87B00C7F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70880D4-61EA-770B-1222-EB37CD31BB93}"/>
              </a:ext>
            </a:extLst>
          </p:cNvPr>
          <p:cNvSpPr>
            <a:spLocks noGrp="1"/>
          </p:cNvSpPr>
          <p:nvPr>
            <p:ph type="title"/>
          </p:nvPr>
        </p:nvSpPr>
        <p:spPr>
          <a:xfrm>
            <a:off x="628650" y="774440"/>
            <a:ext cx="7886700" cy="1352939"/>
          </a:xfrm>
        </p:spPr>
        <p:txBody>
          <a:bodyPr/>
          <a:lstStyle/>
          <a:p>
            <a:r>
              <a:rPr lang="en-US" dirty="0" smtClean="0"/>
              <a:t>Technologies </a:t>
            </a:r>
            <a:r>
              <a:rPr lang="en-US" dirty="0" smtClean="0"/>
              <a:t>Used:</a:t>
            </a:r>
            <a:endParaRPr lang="en-US" dirty="0"/>
          </a:p>
        </p:txBody>
      </p:sp>
      <p:sp>
        <p:nvSpPr>
          <p:cNvPr id="3" name="Content Placeholder 2">
            <a:extLst>
              <a:ext uri="{FF2B5EF4-FFF2-40B4-BE49-F238E27FC236}">
                <a16:creationId xmlns="" xmlns:a16="http://schemas.microsoft.com/office/drawing/2014/main" id="{EFAB7DFD-A76E-F8B8-569C-70F29B9A6269}"/>
              </a:ext>
            </a:extLst>
          </p:cNvPr>
          <p:cNvSpPr>
            <a:spLocks noGrp="1"/>
          </p:cNvSpPr>
          <p:nvPr>
            <p:ph idx="1"/>
          </p:nvPr>
        </p:nvSpPr>
        <p:spPr/>
        <p:txBody>
          <a:bodyPr wrap="square"/>
          <a:lstStyle/>
          <a:p>
            <a:r>
              <a:rPr lang="en-US" dirty="0" smtClean="0"/>
              <a:t>HTML </a:t>
            </a:r>
            <a:r>
              <a:rPr lang="en-US" dirty="0" smtClean="0"/>
              <a:t> </a:t>
            </a:r>
            <a:r>
              <a:rPr lang="en-US" dirty="0" smtClean="0"/>
              <a:t>for frontend </a:t>
            </a:r>
            <a:r>
              <a:rPr lang="en-US" dirty="0" smtClean="0"/>
              <a:t>design</a:t>
            </a:r>
          </a:p>
          <a:p>
            <a:r>
              <a:rPr lang="en-US" dirty="0" smtClean="0"/>
              <a:t>Python </a:t>
            </a:r>
            <a:r>
              <a:rPr lang="en-US" dirty="0" smtClean="0"/>
              <a:t>for </a:t>
            </a:r>
            <a:r>
              <a:rPr lang="en-US" dirty="0" smtClean="0"/>
              <a:t>backend design</a:t>
            </a:r>
            <a:endParaRPr lang="en-US" dirty="0" smtClean="0"/>
          </a:p>
          <a:p>
            <a:r>
              <a:rPr lang="en-US" dirty="0" err="1" smtClean="0"/>
              <a:t>TensorFlow</a:t>
            </a:r>
            <a:r>
              <a:rPr lang="en-US" dirty="0" smtClean="0"/>
              <a:t> and </a:t>
            </a:r>
            <a:r>
              <a:rPr lang="en-US" dirty="0" err="1" smtClean="0"/>
              <a:t>Keras</a:t>
            </a:r>
            <a:r>
              <a:rPr lang="en-US" dirty="0" smtClean="0"/>
              <a:t> for deep learning</a:t>
            </a:r>
          </a:p>
          <a:p>
            <a:r>
              <a:rPr lang="en-US" dirty="0" smtClean="0"/>
              <a:t>MobileNetV2 for transfer learning</a:t>
            </a:r>
          </a:p>
          <a:p>
            <a:r>
              <a:rPr lang="en-US" dirty="0" smtClean="0"/>
              <a:t>Flask for web application </a:t>
            </a:r>
            <a:r>
              <a:rPr lang="en-US" dirty="0" smtClean="0"/>
              <a:t>development</a:t>
            </a:r>
            <a:endParaRPr lang="en-US" dirty="0" smtClean="0"/>
          </a:p>
          <a:p>
            <a:r>
              <a:rPr lang="en-US" dirty="0" smtClean="0"/>
              <a:t>Anaconda Navigator for environment management</a:t>
            </a:r>
            <a:endParaRPr lang="en-US" dirty="0"/>
          </a:p>
        </p:txBody>
      </p:sp>
    </p:spTree>
    <p:extLst>
      <p:ext uri="{BB962C8B-B14F-4D97-AF65-F5344CB8AC3E}">
        <p14:creationId xmlns="" xmlns:p14="http://schemas.microsoft.com/office/powerpoint/2010/main" val="2418447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3000"/>
            <a:lum/>
          </a:blip>
          <a:srcRect/>
          <a:stretch>
            <a:fillRect l="-20000" r="-2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06286"/>
          </a:xfrm>
        </p:spPr>
        <p:txBody>
          <a:bodyPr/>
          <a:lstStyle/>
          <a:p>
            <a:r>
              <a:rPr lang="en-US" dirty="0" smtClean="0"/>
              <a:t>Transfer Learning </a:t>
            </a:r>
            <a:r>
              <a:rPr lang="en-US" dirty="0" smtClean="0"/>
              <a:t>Concept:</a:t>
            </a:r>
            <a:endParaRPr lang="en-US" dirty="0"/>
          </a:p>
        </p:txBody>
      </p:sp>
      <p:sp>
        <p:nvSpPr>
          <p:cNvPr id="3" name="Content Placeholder 2"/>
          <p:cNvSpPr>
            <a:spLocks noGrp="1"/>
          </p:cNvSpPr>
          <p:nvPr>
            <p:ph idx="1"/>
          </p:nvPr>
        </p:nvSpPr>
        <p:spPr>
          <a:xfrm>
            <a:off x="548173" y="923731"/>
            <a:ext cx="7886700" cy="1222310"/>
          </a:xfrm>
        </p:spPr>
        <p:txBody>
          <a:bodyPr wrap="square">
            <a:normAutofit lnSpcReduction="10000"/>
          </a:bodyPr>
          <a:lstStyle/>
          <a:p>
            <a:pPr>
              <a:buFont typeface="Wingdings" pitchFamily="2" charset="2"/>
              <a:buChar char="Ø"/>
            </a:pPr>
            <a:r>
              <a:rPr lang="en-US" dirty="0" smtClean="0"/>
              <a:t>Transfer learning enables the use of pre-trained CNN models that have already learned important image features from large datasets. In </a:t>
            </a:r>
            <a:r>
              <a:rPr lang="en-US" dirty="0" err="1" smtClean="0"/>
              <a:t>HematoVision</a:t>
            </a:r>
            <a:r>
              <a:rPr lang="en-US" dirty="0" smtClean="0"/>
              <a:t>, a pre-trained MobileNetV2 model is used, and only the final layers are fine-tuned for blood cell classification. </a:t>
            </a:r>
            <a:endParaRPr lang="en-US" dirty="0"/>
          </a:p>
        </p:txBody>
      </p:sp>
      <p:pic>
        <p:nvPicPr>
          <p:cNvPr id="4" name="Picture 3" descr="ChatGPT Image Feb 9, 2026, 04_49_01 PM.png"/>
          <p:cNvPicPr>
            <a:picLocks noChangeAspect="1"/>
          </p:cNvPicPr>
          <p:nvPr/>
        </p:nvPicPr>
        <p:blipFill>
          <a:blip r:embed="rId3"/>
          <a:stretch>
            <a:fillRect/>
          </a:stretch>
        </p:blipFill>
        <p:spPr>
          <a:xfrm>
            <a:off x="335902" y="2275116"/>
            <a:ext cx="8098971" cy="41723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l="-24000" r="-2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itchFamily="2" charset="2"/>
              <a:buChar char="Ø"/>
            </a:pPr>
            <a:r>
              <a:rPr lang="en-US" b="1" dirty="0" smtClean="0"/>
              <a:t>Key Performance </a:t>
            </a:r>
            <a:r>
              <a:rPr lang="en-US" b="1" dirty="0" smtClean="0"/>
              <a:t>Benefits:</a:t>
            </a:r>
            <a:endParaRPr lang="en-US" b="1" dirty="0"/>
          </a:p>
        </p:txBody>
      </p:sp>
      <p:sp>
        <p:nvSpPr>
          <p:cNvPr id="3" name="Content Placeholder 2"/>
          <p:cNvSpPr>
            <a:spLocks noGrp="1"/>
          </p:cNvSpPr>
          <p:nvPr>
            <p:ph idx="1"/>
          </p:nvPr>
        </p:nvSpPr>
        <p:spPr>
          <a:xfrm>
            <a:off x="1054359" y="1690689"/>
            <a:ext cx="7886700" cy="1262808"/>
          </a:xfrm>
        </p:spPr>
        <p:txBody>
          <a:bodyPr/>
          <a:lstStyle/>
          <a:p>
            <a:r>
              <a:rPr lang="en-US" dirty="0" smtClean="0"/>
              <a:t>Data </a:t>
            </a:r>
            <a:r>
              <a:rPr lang="en-US" dirty="0" smtClean="0"/>
              <a:t>Efficiency</a:t>
            </a:r>
          </a:p>
          <a:p>
            <a:r>
              <a:rPr lang="en-US" dirty="0" smtClean="0"/>
              <a:t>Speed &amp; </a:t>
            </a:r>
            <a:r>
              <a:rPr lang="en-US" dirty="0" smtClean="0"/>
              <a:t>Accuracy</a:t>
            </a:r>
          </a:p>
          <a:p>
            <a:r>
              <a:rPr lang="en-US" dirty="0" smtClean="0"/>
              <a:t>Multimodal </a:t>
            </a:r>
            <a:r>
              <a:rPr lang="en-US" dirty="0" smtClean="0"/>
              <a:t>Integration</a:t>
            </a:r>
          </a:p>
          <a:p>
            <a:endParaRPr lang="en-US" dirty="0"/>
          </a:p>
        </p:txBody>
      </p:sp>
      <p:sp>
        <p:nvSpPr>
          <p:cNvPr id="5" name="Rectangle 4"/>
          <p:cNvSpPr/>
          <p:nvPr/>
        </p:nvSpPr>
        <p:spPr>
          <a:xfrm>
            <a:off x="628651" y="3244334"/>
            <a:ext cx="4862608" cy="646331"/>
          </a:xfrm>
          <a:prstGeom prst="rect">
            <a:avLst/>
          </a:prstGeom>
        </p:spPr>
        <p:txBody>
          <a:bodyPr wrap="square">
            <a:spAutoFit/>
          </a:bodyPr>
          <a:lstStyle/>
          <a:p>
            <a:pPr>
              <a:buFont typeface="Wingdings" pitchFamily="2" charset="2"/>
              <a:buChar char="Ø"/>
            </a:pPr>
            <a:r>
              <a:rPr lang="en-US" sz="3200" dirty="0" smtClean="0"/>
              <a:t>Typical</a:t>
            </a:r>
            <a:r>
              <a:rPr lang="en-US" sz="3600" dirty="0" smtClean="0"/>
              <a:t> </a:t>
            </a:r>
            <a:r>
              <a:rPr lang="en-US" sz="3600" dirty="0" smtClean="0"/>
              <a:t>Workflow</a:t>
            </a:r>
            <a:r>
              <a:rPr lang="en-US" sz="3600" b="1" dirty="0" smtClean="0"/>
              <a:t>:</a:t>
            </a:r>
            <a:endParaRPr lang="en-US" sz="3600" dirty="0"/>
          </a:p>
        </p:txBody>
      </p:sp>
      <p:sp>
        <p:nvSpPr>
          <p:cNvPr id="6" name="TextBox 5"/>
          <p:cNvSpPr txBox="1"/>
          <p:nvPr/>
        </p:nvSpPr>
        <p:spPr>
          <a:xfrm>
            <a:off x="1054359" y="4152122"/>
            <a:ext cx="5943600" cy="923330"/>
          </a:xfrm>
          <a:prstGeom prst="rect">
            <a:avLst/>
          </a:prstGeom>
          <a:noFill/>
        </p:spPr>
        <p:txBody>
          <a:bodyPr wrap="square" rtlCol="0">
            <a:spAutoFit/>
          </a:bodyPr>
          <a:lstStyle/>
          <a:p>
            <a:pPr>
              <a:buFont typeface="Arial" pitchFamily="34" charset="0"/>
              <a:buChar char="•"/>
            </a:pPr>
            <a:r>
              <a:rPr lang="en-US" b="1" dirty="0" smtClean="0"/>
              <a:t>Preprocessing</a:t>
            </a:r>
          </a:p>
          <a:p>
            <a:pPr>
              <a:buFont typeface="Arial" pitchFamily="34" charset="0"/>
              <a:buChar char="•"/>
            </a:pPr>
            <a:r>
              <a:rPr lang="en-US" b="1" dirty="0" smtClean="0"/>
              <a:t>Architecture </a:t>
            </a:r>
            <a:r>
              <a:rPr lang="en-US" b="1" dirty="0" smtClean="0"/>
              <a:t>Setup</a:t>
            </a:r>
          </a:p>
          <a:p>
            <a:pPr>
              <a:buFont typeface="Arial" pitchFamily="34" charset="0"/>
              <a:buChar char="•"/>
            </a:pPr>
            <a:r>
              <a:rPr lang="en-US" b="1" dirty="0" smtClean="0"/>
              <a:t>Optimization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7000"/>
            <a:lum/>
          </a:blip>
          <a:srcRect/>
          <a:stretch>
            <a:fillRect l="-20000" r="-20000"/>
          </a:stretch>
        </a:blipFill>
        <a:effectLst/>
      </p:bgPr>
    </p:bg>
    <p:spTree>
      <p:nvGrpSpPr>
        <p:cNvPr id="1" name="">
          <a:extLst>
            <a:ext uri="{FF2B5EF4-FFF2-40B4-BE49-F238E27FC236}">
              <a16:creationId xmlns="" xmlns:a16="http://schemas.microsoft.com/office/drawing/2014/main" id="{9CCE148A-B5A4-6394-E073-F36443F59BE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E96B146-F274-1DDF-D405-7DEBC920B8CF}"/>
              </a:ext>
            </a:extLst>
          </p:cNvPr>
          <p:cNvSpPr>
            <a:spLocks noGrp="1"/>
          </p:cNvSpPr>
          <p:nvPr>
            <p:ph type="title"/>
          </p:nvPr>
        </p:nvSpPr>
        <p:spPr>
          <a:xfrm>
            <a:off x="414046" y="-149290"/>
            <a:ext cx="7886700" cy="1306286"/>
          </a:xfrm>
        </p:spPr>
        <p:txBody>
          <a:bodyPr/>
          <a:lstStyle/>
          <a:p>
            <a:r>
              <a:rPr lang="en-US" dirty="0" smtClean="0"/>
              <a:t>Data </a:t>
            </a:r>
            <a:r>
              <a:rPr lang="en-US" dirty="0" smtClean="0"/>
              <a:t>Preprocessing:</a:t>
            </a:r>
            <a:endParaRPr lang="en-US" dirty="0"/>
          </a:p>
        </p:txBody>
      </p:sp>
      <p:sp>
        <p:nvSpPr>
          <p:cNvPr id="3" name="Content Placeholder 2">
            <a:extLst>
              <a:ext uri="{FF2B5EF4-FFF2-40B4-BE49-F238E27FC236}">
                <a16:creationId xmlns="" xmlns:a16="http://schemas.microsoft.com/office/drawing/2014/main" id="{201A2D23-8154-746E-1534-F0BC5C79537B}"/>
              </a:ext>
            </a:extLst>
          </p:cNvPr>
          <p:cNvSpPr>
            <a:spLocks noGrp="1"/>
          </p:cNvSpPr>
          <p:nvPr>
            <p:ph idx="1"/>
          </p:nvPr>
        </p:nvSpPr>
        <p:spPr>
          <a:xfrm>
            <a:off x="414046" y="877078"/>
            <a:ext cx="7886700" cy="2071395"/>
          </a:xfrm>
        </p:spPr>
        <p:txBody>
          <a:bodyPr wrap="square"/>
          <a:lstStyle/>
          <a:p>
            <a:pPr>
              <a:buFont typeface="Wingdings" pitchFamily="2" charset="2"/>
              <a:buChar char="Ø"/>
            </a:pPr>
            <a:r>
              <a:rPr lang="en-US" dirty="0" smtClean="0"/>
              <a:t>Data preprocessing involves resizing and normalizing blood cell images to match the model’s input requirements. The dataset is already augmented and divided into training and testing sets. Label encoding is applied to classify images into four categories: </a:t>
            </a:r>
            <a:r>
              <a:rPr lang="en-US" dirty="0" err="1" smtClean="0"/>
              <a:t>eosinophils</a:t>
            </a:r>
            <a:r>
              <a:rPr lang="en-US" dirty="0" smtClean="0"/>
              <a:t>, lymphocytes, </a:t>
            </a:r>
            <a:r>
              <a:rPr lang="en-US" dirty="0" err="1" smtClean="0"/>
              <a:t>monocytes</a:t>
            </a:r>
            <a:r>
              <a:rPr lang="en-US" dirty="0" smtClean="0"/>
              <a:t>, and </a:t>
            </a:r>
            <a:r>
              <a:rPr lang="en-US" dirty="0" err="1" smtClean="0"/>
              <a:t>neutrophils</a:t>
            </a:r>
            <a:r>
              <a:rPr lang="en-US" dirty="0" smtClean="0"/>
              <a:t>.</a:t>
            </a:r>
          </a:p>
          <a:p>
            <a:pPr>
              <a:buFont typeface="Wingdings" pitchFamily="2" charset="2"/>
              <a:buChar char="Ø"/>
            </a:pPr>
            <a:r>
              <a:rPr lang="en-US" b="1" dirty="0" smtClean="0"/>
              <a:t>Testing Model &amp; Data </a:t>
            </a:r>
            <a:r>
              <a:rPr lang="en-US" b="1" dirty="0" smtClean="0"/>
              <a:t>Prediction:</a:t>
            </a:r>
            <a:endParaRPr lang="en-US" b="1" dirty="0" smtClean="0"/>
          </a:p>
          <a:p>
            <a:pPr>
              <a:buFont typeface="Wingdings" pitchFamily="2" charset="2"/>
              <a:buChar char="Ø"/>
            </a:pPr>
            <a:endParaRPr lang="en-US" dirty="0"/>
          </a:p>
        </p:txBody>
      </p:sp>
      <p:pic>
        <p:nvPicPr>
          <p:cNvPr id="4" name="Picture 3" descr="unnamed (10).png"/>
          <p:cNvPicPr>
            <a:picLocks noChangeAspect="1"/>
          </p:cNvPicPr>
          <p:nvPr/>
        </p:nvPicPr>
        <p:blipFill>
          <a:blip r:embed="rId3"/>
          <a:stretch>
            <a:fillRect/>
          </a:stretch>
        </p:blipFill>
        <p:spPr>
          <a:xfrm>
            <a:off x="1035698" y="2948473"/>
            <a:ext cx="7265048" cy="3909527"/>
          </a:xfrm>
          <a:prstGeom prst="rect">
            <a:avLst/>
          </a:prstGeom>
        </p:spPr>
      </p:pic>
    </p:spTree>
    <p:extLst>
      <p:ext uri="{BB962C8B-B14F-4D97-AF65-F5344CB8AC3E}">
        <p14:creationId xmlns="" xmlns:p14="http://schemas.microsoft.com/office/powerpoint/2010/main" val="1955217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11000" r="-11000"/>
          </a:stretch>
        </a:blipFill>
        <a:effectLst/>
      </p:bgPr>
    </p:bg>
    <p:spTree>
      <p:nvGrpSpPr>
        <p:cNvPr id="1" name="">
          <a:extLst>
            <a:ext uri="{FF2B5EF4-FFF2-40B4-BE49-F238E27FC236}">
              <a16:creationId xmlns="" xmlns:a16="http://schemas.microsoft.com/office/drawing/2014/main" id="{DFAEE3E5-A5FC-C603-BE53-0017501EB72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4BFFE6D-C2EC-D592-4423-4F387FC7EAEA}"/>
              </a:ext>
            </a:extLst>
          </p:cNvPr>
          <p:cNvSpPr>
            <a:spLocks noGrp="1"/>
          </p:cNvSpPr>
          <p:nvPr>
            <p:ph type="title"/>
          </p:nvPr>
        </p:nvSpPr>
        <p:spPr>
          <a:xfrm>
            <a:off x="628650" y="765110"/>
            <a:ext cx="7886700" cy="1306286"/>
          </a:xfrm>
        </p:spPr>
        <p:txBody>
          <a:bodyPr/>
          <a:lstStyle/>
          <a:p>
            <a:r>
              <a:rPr lang="en-US" b="1" dirty="0" smtClean="0"/>
              <a:t>Applications:</a:t>
            </a:r>
            <a:endParaRPr lang="en-US" b="1" dirty="0" smtClean="0"/>
          </a:p>
        </p:txBody>
      </p:sp>
      <p:sp>
        <p:nvSpPr>
          <p:cNvPr id="3" name="Content Placeholder 2">
            <a:extLst>
              <a:ext uri="{FF2B5EF4-FFF2-40B4-BE49-F238E27FC236}">
                <a16:creationId xmlns="" xmlns:a16="http://schemas.microsoft.com/office/drawing/2014/main" id="{6B9052EB-733A-1921-60FB-3F1F97364B21}"/>
              </a:ext>
            </a:extLst>
          </p:cNvPr>
          <p:cNvSpPr>
            <a:spLocks noGrp="1"/>
          </p:cNvSpPr>
          <p:nvPr>
            <p:ph idx="1"/>
          </p:nvPr>
        </p:nvSpPr>
        <p:spPr/>
        <p:txBody>
          <a:bodyPr wrap="square"/>
          <a:lstStyle/>
          <a:p>
            <a:pPr>
              <a:buFont typeface="Wingdings" pitchFamily="2" charset="2"/>
              <a:buChar char="Ø"/>
            </a:pPr>
            <a:r>
              <a:rPr lang="en-US" b="1" dirty="0" smtClean="0"/>
              <a:t>Scenario 1: Healthcare Automation</a:t>
            </a:r>
          </a:p>
          <a:p>
            <a:r>
              <a:rPr lang="en-US" dirty="0" smtClean="0"/>
              <a:t>Real-time blood cell analysis</a:t>
            </a:r>
          </a:p>
          <a:p>
            <a:r>
              <a:rPr lang="en-US" dirty="0" smtClean="0"/>
              <a:t>Reduces workload on pathologists</a:t>
            </a:r>
          </a:p>
          <a:p>
            <a:r>
              <a:rPr lang="en-US" dirty="0" smtClean="0"/>
              <a:t>Faster and accurate diagnosis</a:t>
            </a:r>
          </a:p>
          <a:p>
            <a:pPr>
              <a:buFont typeface="Wingdings" pitchFamily="2" charset="2"/>
              <a:buChar char="Ø"/>
            </a:pPr>
            <a:r>
              <a:rPr lang="en-US" b="1" dirty="0" smtClean="0"/>
              <a:t>Scenario 2: Telemedicine</a:t>
            </a:r>
          </a:p>
          <a:p>
            <a:r>
              <a:rPr lang="en-US" dirty="0" smtClean="0"/>
              <a:t>Remote blood sample analysis</a:t>
            </a:r>
          </a:p>
          <a:p>
            <a:r>
              <a:rPr lang="en-US" dirty="0" smtClean="0"/>
              <a:t>Useful for rural and underserved areas</a:t>
            </a:r>
          </a:p>
          <a:p>
            <a:pPr>
              <a:buFont typeface="Wingdings" pitchFamily="2" charset="2"/>
              <a:buChar char="Ø"/>
            </a:pPr>
            <a:r>
              <a:rPr lang="en-US" b="1" dirty="0" smtClean="0"/>
              <a:t>Scenario 3: Medical Education</a:t>
            </a:r>
          </a:p>
          <a:p>
            <a:r>
              <a:rPr lang="en-US" dirty="0" smtClean="0"/>
              <a:t>Interactive learning for students</a:t>
            </a:r>
          </a:p>
          <a:p>
            <a:r>
              <a:rPr lang="en-US" dirty="0" smtClean="0"/>
              <a:t>Hands-on experience in cell classification</a:t>
            </a:r>
            <a:endParaRPr lang="en-US" dirty="0"/>
          </a:p>
        </p:txBody>
      </p:sp>
    </p:spTree>
    <p:extLst>
      <p:ext uri="{BB962C8B-B14F-4D97-AF65-F5344CB8AC3E}">
        <p14:creationId xmlns="" xmlns:p14="http://schemas.microsoft.com/office/powerpoint/2010/main" val="108621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11000" r="-11000"/>
          </a:stretch>
        </a:blipFill>
        <a:effectLst/>
      </p:bgPr>
    </p:bg>
    <p:spTree>
      <p:nvGrpSpPr>
        <p:cNvPr id="1" name="">
          <a:extLst>
            <a:ext uri="{FF2B5EF4-FFF2-40B4-BE49-F238E27FC236}">
              <a16:creationId xmlns="" xmlns:a16="http://schemas.microsoft.com/office/drawing/2014/main" id="{521AA6D3-17AD-F315-1027-1C6388459DF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8846835-DD74-992F-7610-7ED81430E83C}"/>
              </a:ext>
            </a:extLst>
          </p:cNvPr>
          <p:cNvSpPr>
            <a:spLocks noGrp="1"/>
          </p:cNvSpPr>
          <p:nvPr>
            <p:ph type="title"/>
          </p:nvPr>
        </p:nvSpPr>
        <p:spPr>
          <a:xfrm>
            <a:off x="628650" y="765110"/>
            <a:ext cx="7886700" cy="1306286"/>
          </a:xfrm>
        </p:spPr>
        <p:txBody>
          <a:bodyPr/>
          <a:lstStyle/>
          <a:p>
            <a:r>
              <a:rPr lang="en-US" dirty="0" smtClean="0"/>
              <a:t>Advantages:</a:t>
            </a:r>
            <a:endParaRPr lang="en-US" dirty="0"/>
          </a:p>
        </p:txBody>
      </p:sp>
      <p:sp>
        <p:nvSpPr>
          <p:cNvPr id="3" name="Content Placeholder 2">
            <a:extLst>
              <a:ext uri="{FF2B5EF4-FFF2-40B4-BE49-F238E27FC236}">
                <a16:creationId xmlns="" xmlns:a16="http://schemas.microsoft.com/office/drawing/2014/main" id="{CAEB5ED3-9FB6-B078-BF47-E4A837D19F16}"/>
              </a:ext>
            </a:extLst>
          </p:cNvPr>
          <p:cNvSpPr>
            <a:spLocks noGrp="1"/>
          </p:cNvSpPr>
          <p:nvPr>
            <p:ph idx="1"/>
          </p:nvPr>
        </p:nvSpPr>
        <p:spPr/>
        <p:txBody>
          <a:bodyPr wrap="square"/>
          <a:lstStyle/>
          <a:p>
            <a:r>
              <a:rPr lang="en-US" dirty="0" smtClean="0"/>
              <a:t>High accuracy</a:t>
            </a:r>
          </a:p>
          <a:p>
            <a:r>
              <a:rPr lang="en-US" dirty="0" smtClean="0"/>
              <a:t>Reduced training time</a:t>
            </a:r>
          </a:p>
          <a:p>
            <a:r>
              <a:rPr lang="en-US" dirty="0" smtClean="0"/>
              <a:t>Low computational cost</a:t>
            </a:r>
          </a:p>
          <a:p>
            <a:r>
              <a:rPr lang="en-US" dirty="0" smtClean="0"/>
              <a:t>Scalable and reliable</a:t>
            </a:r>
          </a:p>
          <a:p>
            <a:r>
              <a:rPr lang="en-US" dirty="0" smtClean="0"/>
              <a:t>Enables </a:t>
            </a:r>
            <a:r>
              <a:rPr lang="en-US" b="1" dirty="0" smtClean="0"/>
              <a:t>faster and more accurate blood cell diagnosis</a:t>
            </a:r>
            <a:r>
              <a:rPr lang="en-US" dirty="0" smtClean="0"/>
              <a:t> in </a:t>
            </a:r>
            <a:r>
              <a:rPr lang="en-US" dirty="0" smtClean="0"/>
              <a:t>hospitals</a:t>
            </a:r>
          </a:p>
          <a:p>
            <a:r>
              <a:rPr lang="en-US" dirty="0" smtClean="0"/>
              <a:t>Cost-effective </a:t>
            </a:r>
            <a:r>
              <a:rPr lang="en-US" dirty="0" smtClean="0"/>
              <a:t>due to </a:t>
            </a:r>
            <a:r>
              <a:rPr lang="en-US" b="1" dirty="0" smtClean="0"/>
              <a:t>reduced equipment and labor </a:t>
            </a:r>
            <a:r>
              <a:rPr lang="en-US" b="1" dirty="0" smtClean="0"/>
              <a:t>dependency</a:t>
            </a:r>
          </a:p>
          <a:p>
            <a:r>
              <a:rPr lang="en-US" dirty="0" smtClean="0"/>
              <a:t>Useful in </a:t>
            </a:r>
            <a:r>
              <a:rPr lang="en-US" b="1" dirty="0" smtClean="0"/>
              <a:t>rural and underserved areas</a:t>
            </a:r>
            <a:r>
              <a:rPr lang="en-US" dirty="0" smtClean="0"/>
              <a:t> with limited </a:t>
            </a:r>
            <a:r>
              <a:rPr lang="en-US" dirty="0" smtClean="0"/>
              <a:t>specialists</a:t>
            </a:r>
          </a:p>
          <a:p>
            <a:r>
              <a:rPr lang="en-US" dirty="0" smtClean="0"/>
              <a:t>Minimizes </a:t>
            </a:r>
            <a:r>
              <a:rPr lang="en-US" b="1" dirty="0" smtClean="0"/>
              <a:t>human error</a:t>
            </a:r>
            <a:r>
              <a:rPr lang="en-US" dirty="0" smtClean="0"/>
              <a:t> in microscopic blood analysis</a:t>
            </a:r>
            <a:endParaRPr lang="en-US" dirty="0"/>
          </a:p>
        </p:txBody>
      </p:sp>
    </p:spTree>
    <p:extLst>
      <p:ext uri="{BB962C8B-B14F-4D97-AF65-F5344CB8AC3E}">
        <p14:creationId xmlns="" xmlns:p14="http://schemas.microsoft.com/office/powerpoint/2010/main" val="220749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7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1257" y="699796"/>
            <a:ext cx="8254093" cy="1268963"/>
          </a:xfrm>
        </p:spPr>
        <p:txBody>
          <a:bodyPr>
            <a:normAutofit/>
          </a:bodyPr>
          <a:lstStyle/>
          <a:p>
            <a:r>
              <a:rPr lang="en-US" sz="4000" b="1" dirty="0" smtClean="0"/>
              <a:t>TITTLE:</a:t>
            </a:r>
            <a:endParaRPr lang="en-US" sz="4000" b="1" dirty="0"/>
          </a:p>
        </p:txBody>
      </p:sp>
      <p:sp>
        <p:nvSpPr>
          <p:cNvPr id="3" name="Content Placeholder 2"/>
          <p:cNvSpPr>
            <a:spLocks noGrp="1"/>
          </p:cNvSpPr>
          <p:nvPr>
            <p:ph idx="1"/>
          </p:nvPr>
        </p:nvSpPr>
        <p:spPr>
          <a:xfrm>
            <a:off x="261257" y="1847461"/>
            <a:ext cx="3405674" cy="4198775"/>
          </a:xfrm>
        </p:spPr>
        <p:txBody>
          <a:bodyPr>
            <a:normAutofit fontScale="92500" lnSpcReduction="10000"/>
          </a:bodyPr>
          <a:lstStyle/>
          <a:p>
            <a:pPr>
              <a:buNone/>
            </a:pPr>
            <a:r>
              <a:rPr lang="en-US" sz="2800" b="1" dirty="0" smtClean="0"/>
              <a:t>  </a:t>
            </a:r>
            <a:r>
              <a:rPr lang="en-US" sz="2800" b="1" dirty="0" err="1" smtClean="0"/>
              <a:t>HematoVision</a:t>
            </a:r>
            <a:r>
              <a:rPr lang="en-US" sz="2800" b="1" dirty="0" smtClean="0"/>
              <a:t>: </a:t>
            </a:r>
            <a:endParaRPr lang="en-US" sz="2800" b="1" dirty="0" smtClean="0"/>
          </a:p>
          <a:p>
            <a:pPr>
              <a:buNone/>
            </a:pPr>
            <a:r>
              <a:rPr lang="en-US" sz="2800" b="1" dirty="0" smtClean="0"/>
              <a:t> </a:t>
            </a:r>
            <a:r>
              <a:rPr lang="en-US" sz="2800" b="1" dirty="0" smtClean="0"/>
              <a:t> Advanced </a:t>
            </a:r>
            <a:r>
              <a:rPr lang="en-US" sz="2800" b="1" dirty="0" smtClean="0"/>
              <a:t>Blood Cell </a:t>
            </a:r>
            <a:endParaRPr lang="en-US" sz="2800" b="1" dirty="0" smtClean="0"/>
          </a:p>
          <a:p>
            <a:pPr>
              <a:buNone/>
            </a:pPr>
            <a:r>
              <a:rPr lang="en-US" sz="2800" b="1" dirty="0" smtClean="0"/>
              <a:t> </a:t>
            </a:r>
            <a:r>
              <a:rPr lang="en-US" sz="2800" b="1" dirty="0" smtClean="0"/>
              <a:t> Classification Using</a:t>
            </a:r>
          </a:p>
          <a:p>
            <a:pPr>
              <a:buNone/>
            </a:pPr>
            <a:r>
              <a:rPr lang="en-US" sz="2800" b="1" dirty="0" smtClean="0"/>
              <a:t> </a:t>
            </a:r>
            <a:r>
              <a:rPr lang="en-US" sz="2800" b="1" dirty="0" smtClean="0"/>
              <a:t>  </a:t>
            </a:r>
            <a:r>
              <a:rPr lang="en-US" sz="2800" b="1" dirty="0" smtClean="0"/>
              <a:t>Transfer </a:t>
            </a:r>
            <a:r>
              <a:rPr lang="en-US" sz="2800" b="1" dirty="0" smtClean="0"/>
              <a:t>Learning</a:t>
            </a:r>
          </a:p>
          <a:p>
            <a:pPr>
              <a:buNone/>
            </a:pPr>
            <a:endParaRPr lang="en-US" sz="2800" b="1" dirty="0" smtClean="0"/>
          </a:p>
          <a:p>
            <a:pPr>
              <a:buFont typeface="Wingdings" pitchFamily="2" charset="2"/>
              <a:buChar char="Ø"/>
            </a:pPr>
            <a:r>
              <a:rPr lang="en-US" sz="2800" dirty="0" smtClean="0"/>
              <a:t>  An </a:t>
            </a:r>
            <a:r>
              <a:rPr lang="en-US" sz="2800" dirty="0" smtClean="0"/>
              <a:t>intelligent deep learning system for automated blood cell classification using transfer learning and CNNs.</a:t>
            </a:r>
          </a:p>
          <a:p>
            <a:pPr>
              <a:buNone/>
            </a:pPr>
            <a:endParaRPr lang="en-US" sz="2800" b="1" dirty="0" smtClean="0"/>
          </a:p>
          <a:p>
            <a:pPr>
              <a:buNone/>
            </a:pPr>
            <a:endParaRPr lang="en-US" sz="2800" b="1" dirty="0" smtClean="0"/>
          </a:p>
          <a:p>
            <a:pPr>
              <a:buNone/>
            </a:pPr>
            <a:endParaRPr lang="en-US" sz="2800" b="1" dirty="0"/>
          </a:p>
        </p:txBody>
      </p:sp>
    </p:spTree>
    <p:extLst>
      <p:ext uri="{BB962C8B-B14F-4D97-AF65-F5344CB8AC3E}">
        <p14:creationId xmlns="" xmlns:p14="http://schemas.microsoft.com/office/powerpoint/2010/main" val="659382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668947"/>
          </a:xfrm>
        </p:spPr>
        <p:txBody>
          <a:bodyPr/>
          <a:lstStyle/>
          <a:p>
            <a:r>
              <a:rPr b="1" dirty="0"/>
              <a:t>Conclusion</a:t>
            </a:r>
          </a:p>
        </p:txBody>
      </p:sp>
      <p:sp>
        <p:nvSpPr>
          <p:cNvPr id="3" name="Content Placeholder 2"/>
          <p:cNvSpPr>
            <a:spLocks noGrp="1"/>
          </p:cNvSpPr>
          <p:nvPr>
            <p:ph idx="1"/>
          </p:nvPr>
        </p:nvSpPr>
        <p:spPr/>
        <p:txBody>
          <a:bodyPr wrap="square"/>
          <a:lstStyle/>
          <a:p>
            <a:pPr algn="just">
              <a:lnSpc>
                <a:spcPct val="150000"/>
              </a:lnSpc>
              <a:buNone/>
            </a:pPr>
            <a:r>
              <a:rPr lang="en-US" dirty="0" smtClean="0"/>
              <a:t> </a:t>
            </a:r>
            <a:r>
              <a:rPr lang="en-US" dirty="0" smtClean="0"/>
              <a:t> </a:t>
            </a:r>
            <a:r>
              <a:rPr lang="en-US" dirty="0" err="1" smtClean="0"/>
              <a:t>HematoVision</a:t>
            </a:r>
            <a:r>
              <a:rPr lang="en-US" dirty="0" smtClean="0"/>
              <a:t> </a:t>
            </a:r>
            <a:r>
              <a:rPr lang="en-US" dirty="0" smtClean="0"/>
              <a:t>successfully demonstrates the use of transfer learning for automated blood cell classification. By combining deep learning and web-based deployment, the system provides an accurate, efficient, and scalable solution for medical diagnostics. The project highlights the potential of AI-driven tools in improving healthcare services.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19000" r="-19000"/>
          </a:stretch>
        </a:blipFill>
        <a:effectLst/>
      </p:bgPr>
    </p:bg>
    <p:spTree>
      <p:nvGrpSpPr>
        <p:cNvPr id="1" name="">
          <a:extLst>
            <a:ext uri="{FF2B5EF4-FFF2-40B4-BE49-F238E27FC236}">
              <a16:creationId xmlns="" xmlns:a16="http://schemas.microsoft.com/office/drawing/2014/main" id="{BF89E872-EEE8-1895-1F8C-59312C8A50F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40B58C7-4189-0704-9C52-E907364B7B63}"/>
              </a:ext>
            </a:extLst>
          </p:cNvPr>
          <p:cNvSpPr>
            <a:spLocks noGrp="1"/>
          </p:cNvSpPr>
          <p:nvPr>
            <p:ph type="title"/>
          </p:nvPr>
        </p:nvSpPr>
        <p:spPr>
          <a:xfrm>
            <a:off x="628650" y="365126"/>
            <a:ext cx="7886700" cy="1668947"/>
          </a:xfrm>
        </p:spPr>
        <p:txBody>
          <a:bodyPr/>
          <a:lstStyle/>
          <a:p>
            <a:r>
              <a:rPr lang="en-US" b="1" dirty="0" smtClean="0"/>
              <a:t>References:</a:t>
            </a:r>
            <a:endParaRPr b="1" dirty="0"/>
          </a:p>
        </p:txBody>
      </p:sp>
      <p:sp>
        <p:nvSpPr>
          <p:cNvPr id="3" name="Content Placeholder 2">
            <a:extLst>
              <a:ext uri="{FF2B5EF4-FFF2-40B4-BE49-F238E27FC236}">
                <a16:creationId xmlns="" xmlns:a16="http://schemas.microsoft.com/office/drawing/2014/main" id="{0BD1AC14-18E5-1C3D-94CE-CB0C61A6D545}"/>
              </a:ext>
            </a:extLst>
          </p:cNvPr>
          <p:cNvSpPr>
            <a:spLocks noGrp="1"/>
          </p:cNvSpPr>
          <p:nvPr>
            <p:ph idx="1"/>
          </p:nvPr>
        </p:nvSpPr>
        <p:spPr/>
        <p:txBody>
          <a:bodyPr wrap="square">
            <a:normAutofit fontScale="77500" lnSpcReduction="20000"/>
          </a:bodyPr>
          <a:lstStyle/>
          <a:p>
            <a:pPr fontAlgn="base"/>
            <a:r>
              <a:rPr lang="en-US" dirty="0" smtClean="0"/>
              <a:t>DL Concepts</a:t>
            </a:r>
          </a:p>
          <a:p>
            <a:pPr lvl="1" fontAlgn="base"/>
            <a:r>
              <a:rPr lang="en-US" dirty="0" smtClean="0"/>
              <a:t>Neural Networks:: </a:t>
            </a:r>
            <a:r>
              <a:rPr lang="en-US" dirty="0" smtClean="0">
                <a:hlinkClick r:id="rId3"/>
              </a:rPr>
              <a:t>https://www.analyticsvidhya.com/blog/2020/02/cnn-vs-rnn-vs-mlp-analyzing-3-types-of-neural-networks-in-deep-learning/ </a:t>
            </a:r>
            <a:endParaRPr lang="en-US" dirty="0" smtClean="0"/>
          </a:p>
          <a:p>
            <a:pPr fontAlgn="base"/>
            <a:r>
              <a:rPr lang="en-US" dirty="0" smtClean="0"/>
              <a:t>Deep Learning Frameworks:: </a:t>
            </a:r>
            <a:r>
              <a:rPr lang="en-US" dirty="0" smtClean="0">
                <a:hlinkClick r:id="rId4"/>
              </a:rPr>
              <a:t> https://www.knowledgehut.com/blog/data-science/pytorch-vs-tensorflow </a:t>
            </a:r>
            <a:endParaRPr lang="en-US" dirty="0" smtClean="0"/>
          </a:p>
          <a:p>
            <a:pPr fontAlgn="base"/>
            <a:r>
              <a:rPr lang="en-US" dirty="0" smtClean="0"/>
              <a:t>Transfer Learning: </a:t>
            </a:r>
            <a:r>
              <a:rPr lang="en-US" dirty="0" smtClean="0">
                <a:hlinkClick r:id="rId5"/>
              </a:rPr>
              <a:t>https://towardsdatascience.com/a-demonstration-of-transfer-learning-of-vgg-convolutional-neural-network-pre-trained-model-with-c9f5b8b1ab0a </a:t>
            </a:r>
            <a:endParaRPr lang="en-US" dirty="0" smtClean="0"/>
          </a:p>
          <a:p>
            <a:pPr fontAlgn="base"/>
            <a:r>
              <a:rPr lang="en-US" dirty="0" smtClean="0"/>
              <a:t>VGG16: https://www.geeksforgeeks.org/vgg-16-cnn-model/</a:t>
            </a:r>
          </a:p>
          <a:p>
            <a:pPr fontAlgn="base"/>
            <a:r>
              <a:rPr lang="en-US" dirty="0" err="1" smtClean="0"/>
              <a:t>Convolutional</a:t>
            </a:r>
            <a:r>
              <a:rPr lang="en-US" dirty="0" smtClean="0"/>
              <a:t> Neural Networks (CNNs): </a:t>
            </a:r>
            <a:r>
              <a:rPr lang="en-US" dirty="0" smtClean="0">
                <a:hlinkClick r:id="rId6"/>
              </a:rPr>
              <a:t>https://www.analyticsvidhya.com/blog/2021/05/convolutional-neural-networks-cnn/ s://www.javatpoint.com/k-nearest-neighbor-algorithm-for-machine-learning</a:t>
            </a:r>
            <a:endParaRPr lang="en-US" dirty="0" smtClean="0"/>
          </a:p>
          <a:p>
            <a:pPr fontAlgn="base"/>
            <a:r>
              <a:rPr lang="en-US" dirty="0" err="1" smtClean="0"/>
              <a:t>Overfitting</a:t>
            </a:r>
            <a:r>
              <a:rPr lang="en-US" dirty="0" smtClean="0"/>
              <a:t> and Regularization: </a:t>
            </a:r>
            <a:r>
              <a:rPr lang="en-US" dirty="0" smtClean="0">
                <a:hlinkClick r:id="rId7"/>
              </a:rPr>
              <a:t>https://www.analyticsvidhya.com/blog/2021/07/prevent-overfitting-using-regularization-techniques/ </a:t>
            </a:r>
            <a:endParaRPr lang="en-US" dirty="0" smtClean="0"/>
          </a:p>
          <a:p>
            <a:pPr fontAlgn="base"/>
            <a:r>
              <a:rPr lang="en-US" dirty="0" smtClean="0"/>
              <a:t>Optimizers: </a:t>
            </a:r>
            <a:r>
              <a:rPr lang="en-US" dirty="0" smtClean="0">
                <a:hlinkClick r:id="rId8"/>
              </a:rPr>
              <a:t>https://www.analyticsvidhya.com/blog/2021/10/a-comprehensive-guide-on-deep-learning-optimizers/ </a:t>
            </a:r>
            <a:endParaRPr lang="en-US" dirty="0" smtClean="0"/>
          </a:p>
          <a:p>
            <a:pPr fontAlgn="base"/>
            <a:r>
              <a:rPr lang="en-US" dirty="0" smtClean="0"/>
              <a:t>Flask Basics: </a:t>
            </a:r>
            <a:r>
              <a:rPr lang="en-US" dirty="0" smtClean="0">
                <a:hlinkClick r:id="rId9"/>
              </a:rPr>
              <a:t>https://www.youtube.com/watch?v=lj4I_CvBnt0</a:t>
            </a:r>
            <a:endParaRPr lang="en-US" dirty="0"/>
          </a:p>
        </p:txBody>
      </p:sp>
    </p:spTree>
    <p:extLst>
      <p:ext uri="{BB962C8B-B14F-4D97-AF65-F5344CB8AC3E}">
        <p14:creationId xmlns="" xmlns:p14="http://schemas.microsoft.com/office/powerpoint/2010/main" val="2292810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9786" y="681037"/>
            <a:ext cx="3184398" cy="1325563"/>
          </a:xfrm>
        </p:spPr>
        <p:txBody>
          <a:bodyPr>
            <a:normAutofit/>
          </a:bodyPr>
          <a:lstStyle/>
          <a:p>
            <a:r>
              <a:rPr sz="5400" b="1" dirty="0"/>
              <a:t>Thank You</a:t>
            </a:r>
          </a:p>
        </p:txBody>
      </p:sp>
      <p:sp>
        <p:nvSpPr>
          <p:cNvPr id="3" name="Content Placeholder 2"/>
          <p:cNvSpPr>
            <a:spLocks noGrp="1"/>
          </p:cNvSpPr>
          <p:nvPr>
            <p:ph idx="1"/>
          </p:nvPr>
        </p:nvSpPr>
        <p:spPr>
          <a:xfrm>
            <a:off x="628650" y="1825625"/>
            <a:ext cx="7886700" cy="1841306"/>
          </a:xfrm>
        </p:spPr>
        <p:txBody>
          <a:bodyPr wrap="square">
            <a:normAutofit lnSpcReduction="10000"/>
          </a:bodyPr>
          <a:lstStyle/>
          <a:p>
            <a:pPr marL="0" indent="0" algn="just">
              <a:buNone/>
            </a:pPr>
            <a:endParaRPr lang="en-US" dirty="0"/>
          </a:p>
          <a:p>
            <a:r>
              <a:rPr lang="en-US" dirty="0"/>
              <a:t>Thank you for this opportunity</a:t>
            </a:r>
            <a:r>
              <a:rPr lang="en-US" dirty="0" smtClean="0"/>
              <a:t>!</a:t>
            </a:r>
          </a:p>
          <a:p>
            <a:r>
              <a:rPr lang="en-US" dirty="0" smtClean="0"/>
              <a:t> </a:t>
            </a:r>
            <a:r>
              <a:rPr lang="en-US" b="1" dirty="0" smtClean="0"/>
              <a:t>Thank you for your time and attention.”</a:t>
            </a:r>
            <a:endParaRPr lang="en-US" dirty="0" smtClean="0"/>
          </a:p>
          <a:p>
            <a:pPr algn="ctr">
              <a:buNone/>
            </a:pPr>
            <a:endParaRPr lang="en-US" dirty="0" smtClean="0"/>
          </a:p>
          <a:p>
            <a:pPr marL="0" indent="0" algn="just">
              <a:buNone/>
            </a:pPr>
            <a:r>
              <a:rPr lang="en-US" dirty="0" smtClean="0"/>
              <a: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29000" b="-2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5928" y="149290"/>
            <a:ext cx="7886700" cy="1209805"/>
          </a:xfrm>
        </p:spPr>
        <p:txBody>
          <a:bodyPr/>
          <a:lstStyle/>
          <a:p>
            <a:r>
              <a:rPr lang="en-US" b="1" dirty="0"/>
              <a:t>Table of Contents</a:t>
            </a:r>
          </a:p>
        </p:txBody>
      </p:sp>
      <p:sp>
        <p:nvSpPr>
          <p:cNvPr id="3" name="Content Placeholder 2"/>
          <p:cNvSpPr>
            <a:spLocks noGrp="1"/>
          </p:cNvSpPr>
          <p:nvPr>
            <p:ph idx="1"/>
          </p:nvPr>
        </p:nvSpPr>
        <p:spPr>
          <a:xfrm>
            <a:off x="3995928" y="1359095"/>
            <a:ext cx="3367278" cy="5153672"/>
          </a:xfrm>
        </p:spPr>
        <p:txBody>
          <a:bodyPr>
            <a:normAutofit/>
          </a:bodyPr>
          <a:lstStyle/>
          <a:p>
            <a:r>
              <a:rPr lang="en-US" dirty="0"/>
              <a:t>Introduction</a:t>
            </a:r>
          </a:p>
          <a:p>
            <a:r>
              <a:rPr lang="en-US" dirty="0" smtClean="0"/>
              <a:t>Scope &amp; </a:t>
            </a:r>
            <a:r>
              <a:rPr lang="en-US" dirty="0" smtClean="0"/>
              <a:t>Motivation</a:t>
            </a:r>
          </a:p>
          <a:p>
            <a:r>
              <a:rPr lang="en-US" dirty="0" smtClean="0"/>
              <a:t>Problem </a:t>
            </a:r>
            <a:r>
              <a:rPr lang="en-US" dirty="0" smtClean="0"/>
              <a:t>Statement</a:t>
            </a:r>
          </a:p>
          <a:p>
            <a:r>
              <a:rPr lang="en-US" dirty="0" smtClean="0"/>
              <a:t>Proposed Solution</a:t>
            </a:r>
            <a:endParaRPr lang="en-US" dirty="0" smtClean="0"/>
          </a:p>
          <a:p>
            <a:r>
              <a:rPr lang="en-US" dirty="0" smtClean="0"/>
              <a:t>Architecture</a:t>
            </a:r>
            <a:endParaRPr lang="en-US" dirty="0" smtClean="0"/>
          </a:p>
          <a:p>
            <a:r>
              <a:rPr lang="en-US" dirty="0" smtClean="0"/>
              <a:t>Web Application</a:t>
            </a:r>
            <a:endParaRPr lang="en-US" dirty="0"/>
          </a:p>
          <a:p>
            <a:r>
              <a:rPr lang="en-US" dirty="0" smtClean="0"/>
              <a:t>Technologies Used</a:t>
            </a:r>
            <a:endParaRPr lang="en-US" dirty="0"/>
          </a:p>
          <a:p>
            <a:r>
              <a:rPr lang="en-US" dirty="0" smtClean="0"/>
              <a:t>Transfer Learning Concept</a:t>
            </a:r>
            <a:endParaRPr lang="en-US" dirty="0"/>
          </a:p>
          <a:p>
            <a:r>
              <a:rPr lang="en-US" dirty="0" smtClean="0"/>
              <a:t>Data Preprocessing</a:t>
            </a:r>
            <a:endParaRPr lang="en-US" dirty="0"/>
          </a:p>
          <a:p>
            <a:r>
              <a:rPr lang="en-US" dirty="0" smtClean="0"/>
              <a:t>Applications</a:t>
            </a:r>
            <a:endParaRPr lang="en-US" dirty="0" smtClean="0"/>
          </a:p>
          <a:p>
            <a:r>
              <a:rPr lang="en-US" dirty="0" smtClean="0"/>
              <a:t>Advantages</a:t>
            </a:r>
            <a:endParaRPr lang="en-US" dirty="0"/>
          </a:p>
          <a:p>
            <a:r>
              <a:rPr lang="en-US" dirty="0" smtClean="0"/>
              <a:t>Conclusion</a:t>
            </a:r>
          </a:p>
          <a:p>
            <a:r>
              <a:rPr lang="en-US" dirty="0" smtClean="0"/>
              <a:t>References</a:t>
            </a:r>
            <a:endParaRPr lang="en-US" dirty="0"/>
          </a:p>
          <a:p>
            <a:pPr marL="0" indent="0">
              <a:buNone/>
            </a:pPr>
            <a:endParaRPr lang="en-US" dirty="0"/>
          </a:p>
        </p:txBody>
      </p:sp>
    </p:spTree>
    <p:extLst>
      <p:ext uri="{BB962C8B-B14F-4D97-AF65-F5344CB8AC3E}">
        <p14:creationId xmlns="" xmlns:p14="http://schemas.microsoft.com/office/powerpoint/2010/main" val="277549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8000"/>
            <a:lum/>
          </a:blip>
          <a:srcRect/>
          <a:stretch>
            <a:fillRect l="-23000" r="-2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181740"/>
            <a:ext cx="8123464" cy="3172408"/>
          </a:xfrm>
        </p:spPr>
        <p:txBody>
          <a:bodyPr wrap="square"/>
          <a:lstStyle/>
          <a:p>
            <a:pPr>
              <a:buNone/>
            </a:pPr>
            <a:r>
              <a:rPr lang="en-US" dirty="0" smtClean="0"/>
              <a:t>   </a:t>
            </a:r>
            <a:r>
              <a:rPr lang="en-US" dirty="0" err="1" smtClean="0"/>
              <a:t>Hematovision</a:t>
            </a:r>
            <a:r>
              <a:rPr lang="en-US" dirty="0" smtClean="0"/>
              <a:t> </a:t>
            </a:r>
            <a:r>
              <a:rPr lang="en-US" dirty="0" smtClean="0"/>
              <a:t>is an AI-based project focused on advanced blood cell classification using transfer learning to detect, classify, and analyze white blood cell (WBC) subtypes. Developed as part of an AI/ML internship initiative </a:t>
            </a:r>
            <a:r>
              <a:rPr lang="en-US" dirty="0" smtClean="0"/>
              <a:t> </a:t>
            </a:r>
            <a:r>
              <a:rPr lang="en-US" dirty="0" smtClean="0"/>
              <a:t>in collaboration with </a:t>
            </a:r>
            <a:r>
              <a:rPr lang="en-US" dirty="0" smtClean="0"/>
              <a:t>Smart Bridge/APSCHE, </a:t>
            </a:r>
            <a:r>
              <a:rPr lang="en-US" dirty="0" smtClean="0"/>
              <a:t>this project automates the identification of blood cells to support rapid, accurate medical diagnostics</a:t>
            </a:r>
            <a:r>
              <a:rPr lang="en-US" dirty="0" smtClean="0"/>
              <a:t>.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0000"/>
            <a:lum/>
          </a:blip>
          <a:srcRect/>
          <a:stretch>
            <a:fillRect/>
          </a:stretch>
        </a:blipFill>
        <a:effectLst/>
      </p:bgPr>
    </p:bg>
    <p:spTree>
      <p:nvGrpSpPr>
        <p:cNvPr id="1" name="">
          <a:extLst>
            <a:ext uri="{FF2B5EF4-FFF2-40B4-BE49-F238E27FC236}">
              <a16:creationId xmlns="" xmlns:a16="http://schemas.microsoft.com/office/drawing/2014/main" id="{07299B14-B792-2ED9-D360-5511393AAE1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258DDAF-32CE-4690-83E9-98A6DB233281}"/>
              </a:ext>
            </a:extLst>
          </p:cNvPr>
          <p:cNvSpPr>
            <a:spLocks noGrp="1"/>
          </p:cNvSpPr>
          <p:nvPr>
            <p:ph type="title"/>
          </p:nvPr>
        </p:nvSpPr>
        <p:spPr>
          <a:xfrm>
            <a:off x="227434" y="0"/>
            <a:ext cx="7886700" cy="1362270"/>
          </a:xfrm>
        </p:spPr>
        <p:txBody>
          <a:bodyPr/>
          <a:lstStyle/>
          <a:p>
            <a:r>
              <a:rPr lang="en-US" b="1" dirty="0"/>
              <a:t>Scope &amp; </a:t>
            </a:r>
            <a:r>
              <a:rPr lang="en-US" b="1" dirty="0" smtClean="0"/>
              <a:t>Motivation:</a:t>
            </a:r>
            <a:endParaRPr b="1" dirty="0"/>
          </a:p>
        </p:txBody>
      </p:sp>
      <p:sp>
        <p:nvSpPr>
          <p:cNvPr id="3" name="Content Placeholder 2">
            <a:extLst>
              <a:ext uri="{FF2B5EF4-FFF2-40B4-BE49-F238E27FC236}">
                <a16:creationId xmlns="" xmlns:a16="http://schemas.microsoft.com/office/drawing/2014/main" id="{C0894926-D01C-7B61-C2C5-2A2009E08D90}"/>
              </a:ext>
            </a:extLst>
          </p:cNvPr>
          <p:cNvSpPr>
            <a:spLocks noGrp="1"/>
          </p:cNvSpPr>
          <p:nvPr>
            <p:ph idx="1"/>
          </p:nvPr>
        </p:nvSpPr>
        <p:spPr>
          <a:xfrm>
            <a:off x="470030" y="979714"/>
            <a:ext cx="7886700" cy="5122506"/>
          </a:xfrm>
        </p:spPr>
        <p:txBody>
          <a:bodyPr wrap="square">
            <a:normAutofit fontScale="92500" lnSpcReduction="20000"/>
          </a:bodyPr>
          <a:lstStyle/>
          <a:p>
            <a:pPr>
              <a:buFont typeface="Wingdings" pitchFamily="2" charset="2"/>
              <a:buChar char="Ø"/>
            </a:pPr>
            <a:r>
              <a:rPr lang="en-US" b="1" dirty="0" smtClean="0"/>
              <a:t>Scope:-</a:t>
            </a:r>
          </a:p>
          <a:p>
            <a:r>
              <a:rPr lang="en-US" dirty="0" smtClean="0"/>
              <a:t>Manual </a:t>
            </a:r>
            <a:r>
              <a:rPr lang="en-US" dirty="0" smtClean="0"/>
              <a:t>blood cell classification is time-consuming and requires skilled pathologists, which may lead to delays and human error</a:t>
            </a:r>
            <a:endParaRPr lang="en-US" b="1" dirty="0" smtClean="0"/>
          </a:p>
          <a:p>
            <a:r>
              <a:rPr lang="en-US" dirty="0" smtClean="0"/>
              <a:t>Automatically classifies blood cells using deep learning</a:t>
            </a:r>
          </a:p>
          <a:p>
            <a:r>
              <a:rPr lang="en-US" dirty="0" smtClean="0"/>
              <a:t>Identifies four types of blood cells accurately</a:t>
            </a:r>
          </a:p>
          <a:p>
            <a:r>
              <a:rPr lang="en-US" dirty="0" smtClean="0"/>
              <a:t>Can be used in healthcare and medical training </a:t>
            </a:r>
            <a:r>
              <a:rPr lang="en-US" dirty="0" smtClean="0"/>
              <a:t>systems</a:t>
            </a:r>
          </a:p>
          <a:p>
            <a:endParaRPr lang="en-US" dirty="0" smtClean="0"/>
          </a:p>
          <a:p>
            <a:pPr>
              <a:buFont typeface="Wingdings" pitchFamily="2" charset="2"/>
              <a:buChar char="Ø"/>
            </a:pPr>
            <a:r>
              <a:rPr lang="en-US" b="1" dirty="0" smtClean="0"/>
              <a:t>Motivation:-</a:t>
            </a:r>
          </a:p>
          <a:p>
            <a:r>
              <a:rPr lang="en-US" dirty="0" smtClean="0"/>
              <a:t> The motivation behind </a:t>
            </a:r>
            <a:r>
              <a:rPr lang="en-US" dirty="0" err="1" smtClean="0"/>
              <a:t>HematoVision</a:t>
            </a:r>
            <a:r>
              <a:rPr lang="en-US" dirty="0" smtClean="0"/>
              <a:t> is to automate this process using deep learning, thereby reducing workload, increasing accuracy, and enabling faster diagnosis</a:t>
            </a:r>
            <a:r>
              <a:rPr lang="en-US" dirty="0" smtClean="0"/>
              <a:t>.</a:t>
            </a:r>
            <a:endParaRPr lang="en-US" b="1" dirty="0" smtClean="0"/>
          </a:p>
          <a:p>
            <a:r>
              <a:rPr lang="en-US" dirty="0" smtClean="0"/>
              <a:t>Manual blood analysis takes more time</a:t>
            </a:r>
          </a:p>
          <a:p>
            <a:r>
              <a:rPr lang="en-US" dirty="0" smtClean="0"/>
              <a:t>Human errors can occur during diagnosis</a:t>
            </a:r>
          </a:p>
          <a:p>
            <a:r>
              <a:rPr lang="en-US" dirty="0" smtClean="0"/>
              <a:t>thereby reducing workload, increasing accuracy, and enabling faster diagnosis.</a:t>
            </a:r>
            <a:endParaRPr lang="en-US" dirty="0" smtClean="0"/>
          </a:p>
          <a:p>
            <a:r>
              <a:rPr lang="en-US" dirty="0" smtClean="0"/>
              <a:t>The project also aims to support remote healthcare services and educational platforms</a:t>
            </a:r>
          </a:p>
          <a:p>
            <a:pPr>
              <a:buNone/>
            </a:pPr>
            <a:endParaRPr lang="en-US" dirty="0" smtClean="0"/>
          </a:p>
          <a:p>
            <a:pPr>
              <a:buNone/>
            </a:pPr>
            <a:endParaRPr lang="en-US" dirty="0"/>
          </a:p>
        </p:txBody>
      </p:sp>
    </p:spTree>
    <p:extLst>
      <p:ext uri="{BB962C8B-B14F-4D97-AF65-F5344CB8AC3E}">
        <p14:creationId xmlns="" xmlns:p14="http://schemas.microsoft.com/office/powerpoint/2010/main" val="3921486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58000" b="-5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662473"/>
            <a:ext cx="7886700" cy="1362270"/>
          </a:xfrm>
        </p:spPr>
        <p:txBody>
          <a:bodyPr/>
          <a:lstStyle/>
          <a:p>
            <a:r>
              <a:rPr b="1" dirty="0"/>
              <a:t>Problem Statement</a:t>
            </a:r>
          </a:p>
        </p:txBody>
      </p:sp>
      <p:sp>
        <p:nvSpPr>
          <p:cNvPr id="3" name="Content Placeholder 2"/>
          <p:cNvSpPr>
            <a:spLocks noGrp="1"/>
          </p:cNvSpPr>
          <p:nvPr>
            <p:ph idx="1"/>
          </p:nvPr>
        </p:nvSpPr>
        <p:spPr/>
        <p:txBody>
          <a:bodyPr wrap="square"/>
          <a:lstStyle/>
          <a:p>
            <a:r>
              <a:rPr lang="en-US" dirty="0" smtClean="0"/>
              <a:t>Traditional blood cell analysis requires expert pathologists</a:t>
            </a:r>
          </a:p>
          <a:p>
            <a:r>
              <a:rPr lang="en-US" dirty="0" smtClean="0"/>
              <a:t>Manual classification is slow and subjective</a:t>
            </a:r>
          </a:p>
          <a:p>
            <a:r>
              <a:rPr lang="en-US" dirty="0" smtClean="0"/>
              <a:t>High computational cost when training deep models from scratch</a:t>
            </a:r>
          </a:p>
          <a:p>
            <a:r>
              <a:rPr lang="en-US" dirty="0" smtClean="0"/>
              <a:t>Need for an </a:t>
            </a:r>
            <a:r>
              <a:rPr lang="en-US" b="1" dirty="0" smtClean="0"/>
              <a:t>accurate, fast, and scalable automated system</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0000" r="-20000"/>
          </a:stretch>
        </a:blipFill>
        <a:effectLst/>
      </p:bgPr>
    </p:bg>
    <p:spTree>
      <p:nvGrpSpPr>
        <p:cNvPr id="1" name="">
          <a:extLst>
            <a:ext uri="{FF2B5EF4-FFF2-40B4-BE49-F238E27FC236}">
              <a16:creationId xmlns="" xmlns:a16="http://schemas.microsoft.com/office/drawing/2014/main" id="{349F8B04-3A5F-3629-452D-A9A0DB20254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1E2DDA5-DCB0-BD92-A90C-3695BA2AA6E2}"/>
              </a:ext>
            </a:extLst>
          </p:cNvPr>
          <p:cNvSpPr>
            <a:spLocks noGrp="1"/>
          </p:cNvSpPr>
          <p:nvPr>
            <p:ph type="title"/>
          </p:nvPr>
        </p:nvSpPr>
        <p:spPr>
          <a:xfrm>
            <a:off x="656641" y="662473"/>
            <a:ext cx="7886700" cy="1362270"/>
          </a:xfrm>
        </p:spPr>
        <p:txBody>
          <a:bodyPr/>
          <a:lstStyle/>
          <a:p>
            <a:r>
              <a:rPr lang="en-US" b="1" dirty="0" smtClean="0"/>
              <a:t>Proposed </a:t>
            </a:r>
            <a:r>
              <a:rPr lang="en-US" b="1" dirty="0" smtClean="0"/>
              <a:t>Solution:</a:t>
            </a:r>
            <a:endParaRPr b="1" dirty="0"/>
          </a:p>
        </p:txBody>
      </p:sp>
      <p:sp>
        <p:nvSpPr>
          <p:cNvPr id="7" name="TextBox 6"/>
          <p:cNvSpPr txBox="1"/>
          <p:nvPr/>
        </p:nvSpPr>
        <p:spPr>
          <a:xfrm>
            <a:off x="821094" y="2024743"/>
            <a:ext cx="5346441" cy="2585323"/>
          </a:xfrm>
          <a:prstGeom prst="rect">
            <a:avLst/>
          </a:prstGeom>
          <a:noFill/>
        </p:spPr>
        <p:txBody>
          <a:bodyPr wrap="square" rtlCol="0">
            <a:spAutoFit/>
          </a:bodyPr>
          <a:lstStyle/>
          <a:p>
            <a:pPr>
              <a:buFont typeface="Arial" pitchFamily="34" charset="0"/>
              <a:buChar char="•"/>
            </a:pPr>
            <a:r>
              <a:rPr lang="en-US" dirty="0" smtClean="0"/>
              <a:t>Uses </a:t>
            </a:r>
            <a:r>
              <a:rPr lang="en-US" b="1" dirty="0" smtClean="0"/>
              <a:t>Transfer Learning</a:t>
            </a:r>
            <a:r>
              <a:rPr lang="en-US" dirty="0" smtClean="0"/>
              <a:t> with pre-trained </a:t>
            </a:r>
            <a:r>
              <a:rPr lang="en-US" dirty="0" smtClean="0"/>
              <a:t>CNN models</a:t>
            </a:r>
            <a:endParaRPr lang="en-US" dirty="0" smtClean="0"/>
          </a:p>
          <a:p>
            <a:pPr>
              <a:buFont typeface="Arial" pitchFamily="34" charset="0"/>
              <a:buChar char="•"/>
            </a:pPr>
            <a:r>
              <a:rPr lang="en-US" dirty="0" smtClean="0"/>
              <a:t>Classifies blood cells into:</a:t>
            </a:r>
          </a:p>
          <a:p>
            <a:pPr algn="ctr">
              <a:buFont typeface="Arial" pitchFamily="34" charset="0"/>
              <a:buChar char="•"/>
            </a:pPr>
            <a:r>
              <a:rPr lang="en-US" dirty="0" err="1" smtClean="0"/>
              <a:t>Eosinophils</a:t>
            </a:r>
            <a:endParaRPr lang="en-US" dirty="0" smtClean="0"/>
          </a:p>
          <a:p>
            <a:pPr algn="ctr">
              <a:buFont typeface="Arial" pitchFamily="34" charset="0"/>
              <a:buChar char="•"/>
            </a:pPr>
            <a:r>
              <a:rPr lang="en-US" dirty="0" smtClean="0"/>
              <a:t>Lymphocytes</a:t>
            </a:r>
          </a:p>
          <a:p>
            <a:pPr algn="ctr">
              <a:buFont typeface="Arial" pitchFamily="34" charset="0"/>
              <a:buChar char="•"/>
            </a:pPr>
            <a:r>
              <a:rPr lang="en-US" dirty="0" err="1" smtClean="0"/>
              <a:t>Monocytes</a:t>
            </a:r>
            <a:endParaRPr lang="en-US" dirty="0" smtClean="0"/>
          </a:p>
          <a:p>
            <a:pPr algn="ctr">
              <a:buFont typeface="Arial" pitchFamily="34" charset="0"/>
              <a:buChar char="•"/>
            </a:pPr>
            <a:r>
              <a:rPr lang="en-US" dirty="0" err="1" smtClean="0"/>
              <a:t>Neutrophils</a:t>
            </a:r>
            <a:endParaRPr lang="en-US" dirty="0" smtClean="0"/>
          </a:p>
          <a:p>
            <a:pPr>
              <a:buFont typeface="Arial" pitchFamily="34" charset="0"/>
              <a:buChar char="•"/>
            </a:pPr>
            <a:r>
              <a:rPr lang="en-US" dirty="0" smtClean="0"/>
              <a:t>Reduces training time and computational cost</a:t>
            </a:r>
          </a:p>
          <a:p>
            <a:pPr>
              <a:buFont typeface="Arial" pitchFamily="34" charset="0"/>
              <a:buChar char="•"/>
            </a:pPr>
            <a:r>
              <a:rPr lang="en-US" dirty="0" smtClean="0"/>
              <a:t>Achieves high classification accuracy</a:t>
            </a:r>
          </a:p>
          <a:p>
            <a:pPr>
              <a:buFont typeface="Arial" pitchFamily="34" charset="0"/>
              <a:buChar char="•"/>
            </a:pPr>
            <a:endParaRPr lang="en-US" dirty="0"/>
          </a:p>
        </p:txBody>
      </p:sp>
    </p:spTree>
    <p:extLst>
      <p:ext uri="{BB962C8B-B14F-4D97-AF65-F5344CB8AC3E}">
        <p14:creationId xmlns="" xmlns:p14="http://schemas.microsoft.com/office/powerpoint/2010/main" val="2287558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450" y="0"/>
            <a:ext cx="7886700" cy="1352939"/>
          </a:xfrm>
        </p:spPr>
        <p:txBody>
          <a:bodyPr/>
          <a:lstStyle/>
          <a:p>
            <a:r>
              <a:rPr lang="en-US" dirty="0" smtClean="0"/>
              <a:t>Architecture:</a:t>
            </a:r>
            <a:endParaRPr lang="en-US" dirty="0" smtClean="0"/>
          </a:p>
        </p:txBody>
      </p:sp>
      <p:pic>
        <p:nvPicPr>
          <p:cNvPr id="4" name="Content Placeholder 3" descr="download.jpg"/>
          <p:cNvPicPr>
            <a:picLocks noGrp="1" noChangeAspect="1"/>
          </p:cNvPicPr>
          <p:nvPr>
            <p:ph idx="1"/>
          </p:nvPr>
        </p:nvPicPr>
        <p:blipFill>
          <a:blip r:embed="rId3"/>
          <a:stretch>
            <a:fillRect/>
          </a:stretch>
        </p:blipFill>
        <p:spPr>
          <a:xfrm>
            <a:off x="1343607" y="1111065"/>
            <a:ext cx="5654351" cy="2565196"/>
          </a:xfrm>
        </p:spPr>
      </p:pic>
      <p:sp>
        <p:nvSpPr>
          <p:cNvPr id="5" name="TextBox 4"/>
          <p:cNvSpPr txBox="1"/>
          <p:nvPr/>
        </p:nvSpPr>
        <p:spPr>
          <a:xfrm>
            <a:off x="727788" y="3965510"/>
            <a:ext cx="7330362" cy="2585323"/>
          </a:xfrm>
          <a:prstGeom prst="rect">
            <a:avLst/>
          </a:prstGeom>
          <a:noFill/>
        </p:spPr>
        <p:txBody>
          <a:bodyPr wrap="square" rtlCol="0">
            <a:spAutoFit/>
          </a:bodyPr>
          <a:lstStyle/>
          <a:p>
            <a:r>
              <a:rPr lang="en-US" dirty="0" smtClean="0"/>
              <a:t>1.Blood </a:t>
            </a:r>
            <a:r>
              <a:rPr lang="en-US" dirty="0" smtClean="0"/>
              <a:t>cell images are first collected and passed through image preprocessing </a:t>
            </a:r>
            <a:r>
              <a:rPr lang="en-US" dirty="0" smtClean="0"/>
              <a:t>.</a:t>
            </a:r>
            <a:r>
              <a:rPr lang="en-US" dirty="0" smtClean="0"/>
              <a:t/>
            </a:r>
            <a:br>
              <a:rPr lang="en-US" dirty="0" smtClean="0"/>
            </a:br>
            <a:r>
              <a:rPr lang="en-US" dirty="0" smtClean="0"/>
              <a:t>2.The </a:t>
            </a:r>
            <a:r>
              <a:rPr lang="en-US" dirty="0" smtClean="0"/>
              <a:t>processed images are split into training and testing datasets.</a:t>
            </a:r>
            <a:br>
              <a:rPr lang="en-US" dirty="0" smtClean="0"/>
            </a:br>
            <a:r>
              <a:rPr lang="en-US" dirty="0" smtClean="0"/>
              <a:t>3.A </a:t>
            </a:r>
            <a:r>
              <a:rPr lang="en-US" dirty="0" smtClean="0"/>
              <a:t>transfer learning–based deep learning model </a:t>
            </a:r>
            <a:r>
              <a:rPr lang="en-US" dirty="0" err="1" smtClean="0"/>
              <a:t>pretrained</a:t>
            </a:r>
            <a:r>
              <a:rPr lang="en-US" dirty="0" smtClean="0"/>
              <a:t> CNN </a:t>
            </a:r>
            <a:r>
              <a:rPr lang="en-US" dirty="0" smtClean="0"/>
              <a:t>extracts features and learns to classify blood cell types.</a:t>
            </a:r>
            <a:br>
              <a:rPr lang="en-US" dirty="0" smtClean="0"/>
            </a:br>
            <a:r>
              <a:rPr lang="en-US" dirty="0" smtClean="0"/>
              <a:t>4.The </a:t>
            </a:r>
            <a:r>
              <a:rPr lang="en-US" dirty="0" smtClean="0"/>
              <a:t>model is evaluated using test data to measure performance and accuracy.</a:t>
            </a:r>
            <a:br>
              <a:rPr lang="en-US" dirty="0" smtClean="0"/>
            </a:br>
            <a:r>
              <a:rPr lang="en-US" dirty="0" smtClean="0"/>
              <a:t>5.The </a:t>
            </a:r>
            <a:r>
              <a:rPr lang="en-US" dirty="0" smtClean="0"/>
              <a:t>trained model is integrated with a user interface to provide final prediction </a:t>
            </a:r>
            <a:r>
              <a:rPr lang="en-US" dirty="0" smtClean="0"/>
              <a:t>results.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4000" r="-24000"/>
          </a:stretch>
        </a:blipFill>
        <a:effectLst/>
      </p:bgPr>
    </p:bg>
    <p:spTree>
      <p:nvGrpSpPr>
        <p:cNvPr id="1" name="">
          <a:extLst>
            <a:ext uri="{FF2B5EF4-FFF2-40B4-BE49-F238E27FC236}">
              <a16:creationId xmlns="" xmlns:a16="http://schemas.microsoft.com/office/drawing/2014/main" id="{D7D5FC65-5747-B2E5-8BEF-B47BD8DC186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4905D19-4D09-8EF9-7F76-BE0AC989C14C}"/>
              </a:ext>
            </a:extLst>
          </p:cNvPr>
          <p:cNvSpPr>
            <a:spLocks noGrp="1"/>
          </p:cNvSpPr>
          <p:nvPr>
            <p:ph type="title"/>
          </p:nvPr>
        </p:nvSpPr>
        <p:spPr>
          <a:xfrm>
            <a:off x="0" y="0"/>
            <a:ext cx="7886700" cy="1352939"/>
          </a:xfrm>
        </p:spPr>
        <p:txBody>
          <a:bodyPr/>
          <a:lstStyle/>
          <a:p>
            <a:r>
              <a:rPr lang="en-US" b="1" dirty="0" smtClean="0"/>
              <a:t>Web </a:t>
            </a:r>
            <a:r>
              <a:rPr lang="en-US" b="1" dirty="0" smtClean="0"/>
              <a:t>Application:</a:t>
            </a:r>
            <a:endParaRPr lang="en-US" b="1" dirty="0"/>
          </a:p>
        </p:txBody>
      </p:sp>
      <p:sp>
        <p:nvSpPr>
          <p:cNvPr id="3" name="Content Placeholder 2">
            <a:extLst>
              <a:ext uri="{FF2B5EF4-FFF2-40B4-BE49-F238E27FC236}">
                <a16:creationId xmlns="" xmlns:a16="http://schemas.microsoft.com/office/drawing/2014/main" id="{8FEFFD7F-24D6-E050-B47E-9EA733980652}"/>
              </a:ext>
            </a:extLst>
          </p:cNvPr>
          <p:cNvSpPr>
            <a:spLocks noGrp="1"/>
          </p:cNvSpPr>
          <p:nvPr>
            <p:ph idx="1"/>
          </p:nvPr>
        </p:nvSpPr>
        <p:spPr>
          <a:xfrm>
            <a:off x="367393" y="933061"/>
            <a:ext cx="7886700" cy="1632857"/>
          </a:xfrm>
        </p:spPr>
        <p:txBody>
          <a:bodyPr wrap="square">
            <a:normAutofit fontScale="70000" lnSpcReduction="20000"/>
          </a:bodyPr>
          <a:lstStyle/>
          <a:p>
            <a:r>
              <a:rPr lang="en-US" sz="1800" dirty="0" smtClean="0"/>
              <a:t>Building </a:t>
            </a:r>
            <a:r>
              <a:rPr lang="en-US" sz="1800" b="1" dirty="0" smtClean="0"/>
              <a:t>HTML</a:t>
            </a:r>
            <a:r>
              <a:rPr lang="en-US" sz="1800" dirty="0" smtClean="0"/>
              <a:t> Pages:</a:t>
            </a:r>
          </a:p>
          <a:p>
            <a:r>
              <a:rPr lang="en-US" sz="1800" dirty="0" smtClean="0"/>
              <a:t>For this project create </a:t>
            </a:r>
            <a:r>
              <a:rPr lang="en-US" sz="1800" dirty="0" smtClean="0"/>
              <a:t>Two HTML </a:t>
            </a:r>
            <a:r>
              <a:rPr lang="en-US" sz="1800" dirty="0" smtClean="0"/>
              <a:t>files namely</a:t>
            </a:r>
          </a:p>
          <a:p>
            <a:pPr fontAlgn="base"/>
            <a:r>
              <a:rPr lang="en-US" sz="1800" dirty="0" smtClean="0"/>
              <a:t>home.html</a:t>
            </a:r>
          </a:p>
          <a:p>
            <a:pPr fontAlgn="base"/>
            <a:r>
              <a:rPr lang="en-US" sz="1800" dirty="0" smtClean="0"/>
              <a:t>result.html</a:t>
            </a:r>
          </a:p>
          <a:p>
            <a:r>
              <a:rPr lang="en-US" sz="1800" dirty="0" smtClean="0"/>
              <a:t>Build </a:t>
            </a:r>
            <a:r>
              <a:rPr lang="en-US" sz="1800" b="1" dirty="0" smtClean="0"/>
              <a:t>Python </a:t>
            </a:r>
            <a:r>
              <a:rPr lang="en-US" sz="1800" dirty="0" smtClean="0"/>
              <a:t>code:</a:t>
            </a:r>
          </a:p>
          <a:p>
            <a:r>
              <a:rPr lang="en-US" sz="1800" dirty="0" smtClean="0"/>
              <a:t>App.py</a:t>
            </a:r>
            <a:r>
              <a:rPr lang="en-US" sz="1800" dirty="0" smtClean="0"/>
              <a:t/>
            </a:r>
            <a:br>
              <a:rPr lang="en-US" sz="1800" dirty="0" smtClean="0"/>
            </a:br>
            <a:endParaRPr lang="en-US" sz="1800" dirty="0" smtClean="0"/>
          </a:p>
        </p:txBody>
      </p:sp>
      <p:pic>
        <p:nvPicPr>
          <p:cNvPr id="5" name="Picture 4" descr="unnamed (1).png"/>
          <p:cNvPicPr>
            <a:picLocks noChangeAspect="1"/>
          </p:cNvPicPr>
          <p:nvPr/>
        </p:nvPicPr>
        <p:blipFill>
          <a:blip r:embed="rId3"/>
          <a:stretch>
            <a:fillRect/>
          </a:stretch>
        </p:blipFill>
        <p:spPr>
          <a:xfrm>
            <a:off x="367393" y="2985795"/>
            <a:ext cx="7987005" cy="3741576"/>
          </a:xfrm>
          <a:prstGeom prst="rect">
            <a:avLst/>
          </a:prstGeom>
        </p:spPr>
      </p:pic>
      <p:sp>
        <p:nvSpPr>
          <p:cNvPr id="6" name="TextBox 5"/>
          <p:cNvSpPr txBox="1"/>
          <p:nvPr/>
        </p:nvSpPr>
        <p:spPr>
          <a:xfrm>
            <a:off x="367393" y="2565918"/>
            <a:ext cx="5221644" cy="369332"/>
          </a:xfrm>
          <a:prstGeom prst="rect">
            <a:avLst/>
          </a:prstGeom>
          <a:noFill/>
        </p:spPr>
        <p:txBody>
          <a:bodyPr wrap="square" rtlCol="0">
            <a:spAutoFit/>
          </a:bodyPr>
          <a:lstStyle/>
          <a:p>
            <a:pPr>
              <a:buFont typeface="Wingdings" pitchFamily="2" charset="2"/>
              <a:buChar char="Ø"/>
            </a:pPr>
            <a:r>
              <a:rPr lang="en-US" dirty="0" smtClean="0"/>
              <a:t>Let’s see what our index.html page looks like:</a:t>
            </a:r>
            <a:endParaRPr lang="en-US" dirty="0"/>
          </a:p>
        </p:txBody>
      </p:sp>
    </p:spTree>
    <p:extLst>
      <p:ext uri="{BB962C8B-B14F-4D97-AF65-F5344CB8AC3E}">
        <p14:creationId xmlns="" xmlns:p14="http://schemas.microsoft.com/office/powerpoint/2010/main" val="2358944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784</TotalTime>
  <Words>892</Words>
  <Application>Microsoft Office PowerPoint</Application>
  <PresentationFormat>On-screen Show (4:3)</PresentationFormat>
  <Paragraphs>133</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 BACHELOR OF TECHNOLOGY IN COMPUTER SCIENCE AND ENGINEERING</vt:lpstr>
      <vt:lpstr>TITTLE:</vt:lpstr>
      <vt:lpstr>Table of Contents</vt:lpstr>
      <vt:lpstr>Slide 4</vt:lpstr>
      <vt:lpstr>Scope &amp; Motivation:</vt:lpstr>
      <vt:lpstr>Problem Statement</vt:lpstr>
      <vt:lpstr>Proposed Solution:</vt:lpstr>
      <vt:lpstr>Architecture:</vt:lpstr>
      <vt:lpstr>Web Application:</vt:lpstr>
      <vt:lpstr>Slide 10</vt:lpstr>
      <vt:lpstr>Slide 11</vt:lpstr>
      <vt:lpstr>Slide 12</vt:lpstr>
      <vt:lpstr>Slide 13</vt:lpstr>
      <vt:lpstr>Technologies Used:</vt:lpstr>
      <vt:lpstr>Transfer Learning Concept:</vt:lpstr>
      <vt:lpstr>Key Performance Benefits:</vt:lpstr>
      <vt:lpstr>Data Preprocessing:</vt:lpstr>
      <vt:lpstr>Applications:</vt:lpstr>
      <vt:lpstr>Advantages:</vt:lpstr>
      <vt:lpstr>Conclusion</vt:lpstr>
      <vt:lpstr>References:</vt:lpstr>
      <vt:lpstr>Thank You</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Prediction Dashboard using Machine Learning &amp; Flask</dc:title>
  <dc:creator>Swetha Mokarala</dc:creator>
  <dc:description>generated using python-pptx</dc:description>
  <cp:lastModifiedBy>Home</cp:lastModifiedBy>
  <cp:revision>72</cp:revision>
  <dcterms:created xsi:type="dcterms:W3CDTF">2013-01-27T09:14:16Z</dcterms:created>
  <dcterms:modified xsi:type="dcterms:W3CDTF">2026-02-09T11:34:12Z</dcterms:modified>
</cp:coreProperties>
</file>